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4"/>
  </p:notesMasterIdLst>
  <p:handoutMasterIdLst>
    <p:handoutMasterId r:id="rId65"/>
  </p:handoutMasterIdLst>
  <p:sldIdLst>
    <p:sldId id="283" r:id="rId2"/>
    <p:sldId id="290" r:id="rId3"/>
    <p:sldId id="458" r:id="rId4"/>
    <p:sldId id="459" r:id="rId5"/>
    <p:sldId id="604" r:id="rId6"/>
    <p:sldId id="461" r:id="rId7"/>
    <p:sldId id="462" r:id="rId8"/>
    <p:sldId id="463" r:id="rId9"/>
    <p:sldId id="464" r:id="rId10"/>
    <p:sldId id="465" r:id="rId11"/>
    <p:sldId id="466" r:id="rId12"/>
    <p:sldId id="468" r:id="rId13"/>
    <p:sldId id="469" r:id="rId14"/>
    <p:sldId id="470" r:id="rId15"/>
    <p:sldId id="471" r:id="rId16"/>
    <p:sldId id="472" r:id="rId17"/>
    <p:sldId id="473" r:id="rId18"/>
    <p:sldId id="474" r:id="rId19"/>
    <p:sldId id="475" r:id="rId20"/>
    <p:sldId id="494" r:id="rId21"/>
    <p:sldId id="495" r:id="rId22"/>
    <p:sldId id="496" r:id="rId23"/>
    <p:sldId id="497" r:id="rId24"/>
    <p:sldId id="498" r:id="rId25"/>
    <p:sldId id="499" r:id="rId26"/>
    <p:sldId id="506" r:id="rId27"/>
    <p:sldId id="500" r:id="rId28"/>
    <p:sldId id="504" r:id="rId29"/>
    <p:sldId id="505" r:id="rId30"/>
    <p:sldId id="507" r:id="rId31"/>
    <p:sldId id="509" r:id="rId32"/>
    <p:sldId id="508" r:id="rId33"/>
    <p:sldId id="478" r:id="rId34"/>
    <p:sldId id="510" r:id="rId35"/>
    <p:sldId id="511" r:id="rId36"/>
    <p:sldId id="512" r:id="rId37"/>
    <p:sldId id="513" r:id="rId38"/>
    <p:sldId id="514" r:id="rId39"/>
    <p:sldId id="515" r:id="rId40"/>
    <p:sldId id="516" r:id="rId41"/>
    <p:sldId id="517" r:id="rId42"/>
    <p:sldId id="518" r:id="rId43"/>
    <p:sldId id="519" r:id="rId44"/>
    <p:sldId id="521" r:id="rId45"/>
    <p:sldId id="520" r:id="rId46"/>
    <p:sldId id="522" r:id="rId47"/>
    <p:sldId id="523" r:id="rId48"/>
    <p:sldId id="524" r:id="rId49"/>
    <p:sldId id="525" r:id="rId50"/>
    <p:sldId id="526" r:id="rId51"/>
    <p:sldId id="530" r:id="rId52"/>
    <p:sldId id="527" r:id="rId53"/>
    <p:sldId id="528" r:id="rId54"/>
    <p:sldId id="529" r:id="rId55"/>
    <p:sldId id="531" r:id="rId56"/>
    <p:sldId id="532" r:id="rId57"/>
    <p:sldId id="533" r:id="rId58"/>
    <p:sldId id="534" r:id="rId59"/>
    <p:sldId id="489" r:id="rId60"/>
    <p:sldId id="487" r:id="rId61"/>
    <p:sldId id="312" r:id="rId62"/>
    <p:sldId id="394" r:id="rId63"/>
  </p:sldIdLst>
  <p:sldSz cx="9144000" cy="5143500" type="screen16x9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38">
          <p15:clr>
            <a:srgbClr val="A4A3A4"/>
          </p15:clr>
        </p15:guide>
        <p15:guide id="2" pos="288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13">
          <p15:clr>
            <a:srgbClr val="A4A3A4"/>
          </p15:clr>
        </p15:guide>
        <p15:guide id="2" pos="216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9D8"/>
    <a:srgbClr val="000000"/>
    <a:srgbClr val="6C6C6C"/>
    <a:srgbClr val="92D050"/>
    <a:srgbClr val="E5E5E5"/>
    <a:srgbClr val="009ADA"/>
    <a:srgbClr val="238CBB"/>
    <a:srgbClr val="2BAEE9"/>
    <a:srgbClr val="0B9FDD"/>
    <a:srgbClr val="56BE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 autoAdjust="0"/>
    <p:restoredTop sz="88927" autoAdjust="0"/>
  </p:normalViewPr>
  <p:slideViewPr>
    <p:cSldViewPr>
      <p:cViewPr varScale="1">
        <p:scale>
          <a:sx n="106" d="100"/>
          <a:sy n="106" d="100"/>
        </p:scale>
        <p:origin x="552" y="90"/>
      </p:cViewPr>
      <p:guideLst>
        <p:guide orient="horz" pos="1638"/>
        <p:guide pos="2886"/>
      </p:guideLst>
    </p:cSldViewPr>
  </p:slideViewPr>
  <p:outlineViewPr>
    <p:cViewPr>
      <p:scale>
        <a:sx n="33" d="100"/>
        <a:sy n="33" d="100"/>
      </p:scale>
      <p:origin x="0" y="141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3" d="100"/>
          <a:sy n="83" d="100"/>
        </p:scale>
        <p:origin x="-3876" y="-90"/>
      </p:cViewPr>
      <p:guideLst>
        <p:guide orient="horz" pos="2913"/>
        <p:guide pos="216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F5F6AE-2A9C-4C1F-879E-3928AA6E32CC}" type="datetimeFigureOut">
              <a:rPr lang="zh-CN" altLang="en-US" smtClean="0"/>
              <a:t>2019/2/27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EF4CAB-82FF-4C6F-A859-CAD40DD826E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A0AFA2-8F2F-4EE5-AEC6-84D8330F4D06}" type="datetimeFigureOut">
              <a:rPr lang="zh-CN" altLang="en-US" smtClean="0"/>
              <a:t>2019/2/27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85495B-CF7F-4BEC-B2E8-B1A8532E7D6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幻灯片图像占位符 1"/>
          <p:cNvSpPr>
            <a:spLocks noGrp="1" noRot="1" noChangeAspect="1" noChangeArrowheads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8194" name="文本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8195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/>
          <a:p>
            <a:fld id="{2A9EA4B5-9757-45FA-ACB3-9257ADA8891B}" type="slidenum">
              <a:rPr lang="zh-CN" altLang="en-US">
                <a:latin typeface="Calibri" panose="020F0502020204030204" pitchFamily="34" charset="0"/>
                <a:ea typeface="宋体" panose="02010600030101010101" pitchFamily="2" charset="-122"/>
              </a:rPr>
              <a:t>2</a:t>
            </a:fld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/>
      </p:sp>
      <p:sp>
        <p:nvSpPr>
          <p:cNvPr id="13315" name="文本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zh-CN" altLang="en-US">
              <a:latin typeface="Arial" panose="020B0604020202020204" pitchFamily="34" charset="0"/>
            </a:endParaRPr>
          </a:p>
          <a:p>
            <a:pPr eaLnBrk="1" hangingPunct="1"/>
            <a:r>
              <a:rPr lang="zh-CN" altLang="en-US">
                <a:latin typeface="Arial" panose="020B0604020202020204" pitchFamily="34" charset="0"/>
              </a:rPr>
              <a:t>教学指导：</a:t>
            </a:r>
          </a:p>
          <a:p>
            <a:pPr eaLnBrk="1" hangingPunct="1"/>
            <a:r>
              <a:rPr lang="zh-CN" altLang="en-US">
                <a:latin typeface="Arial" panose="020B0604020202020204" pitchFamily="34" charset="0"/>
              </a:rPr>
              <a:t>呼应上一页</a:t>
            </a:r>
          </a:p>
        </p:txBody>
      </p:sp>
      <p:sp>
        <p:nvSpPr>
          <p:cNvPr id="13316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fld id="{CFA60C51-E2AC-4C12-A8B4-E1C3C3D8155F}" type="slidenum">
              <a:rPr lang="zh-CN" altLang="en-US" smtClean="0">
                <a:latin typeface="Calibri" panose="020F0502020204030204" pitchFamily="34" charset="0"/>
              </a:rPr>
              <a:t>11</a:t>
            </a:fld>
            <a:endParaRPr lang="zh-CN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/>
      </p:sp>
      <p:sp>
        <p:nvSpPr>
          <p:cNvPr id="13315" name="文本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r>
              <a:rPr lang="zh-CN">
                <a:latin typeface="Arial" panose="020B0604020202020204" pitchFamily="34" charset="0"/>
              </a:rPr>
              <a:t>教学指导：</a:t>
            </a:r>
          </a:p>
          <a:p>
            <a:pPr eaLnBrk="1" hangingPunct="1"/>
            <a:r>
              <a:rPr lang="zh-CN">
                <a:latin typeface="Arial" panose="020B0604020202020204" pitchFamily="34" charset="0"/>
              </a:rPr>
              <a:t>快速过一遍即可，后面讲到语法、</a:t>
            </a:r>
            <a:r>
              <a:rPr lang="en-US" altLang="zh-CN">
                <a:latin typeface="Arial" panose="020B0604020202020204" pitchFamily="34" charset="0"/>
              </a:rPr>
              <a:t>DOM</a:t>
            </a:r>
            <a:r>
              <a:rPr lang="zh-CN" altLang="en-US">
                <a:latin typeface="Arial" panose="020B0604020202020204" pitchFamily="34" charset="0"/>
              </a:rPr>
              <a:t>操作、动画等会体验到</a:t>
            </a:r>
          </a:p>
          <a:p>
            <a:pPr eaLnBrk="1" hangingPunct="1"/>
            <a:r>
              <a:rPr lang="zh-CN">
                <a:latin typeface="Arial" panose="020B0604020202020204" pitchFamily="34" charset="0"/>
              </a:rPr>
              <a:t>提示：</a:t>
            </a:r>
            <a:r>
              <a:rPr lang="en-US" altLang="zh-CN" dirty="0" err="1">
                <a:ea typeface="微软雅黑" panose="020B0503020204020204" pitchFamily="34" charset="-122"/>
                <a:sym typeface="+mn-ea"/>
              </a:rPr>
              <a:t>jQuery</a:t>
            </a:r>
            <a:r>
              <a:rPr lang="zh-CN" altLang="en-US" dirty="0">
                <a:ea typeface="微软雅黑" panose="020B0503020204020204" pitchFamily="34" charset="-122"/>
                <a:sym typeface="+mn-ea"/>
              </a:rPr>
              <a:t>能做的</a:t>
            </a:r>
            <a:r>
              <a:rPr lang="en-US" altLang="en-US" dirty="0">
                <a:ea typeface="微软雅黑" panose="020B0503020204020204" pitchFamily="34" charset="-122"/>
                <a:sym typeface="+mn-ea"/>
              </a:rPr>
              <a:t>JavaScript</a:t>
            </a:r>
            <a:r>
              <a:rPr lang="zh-CN" altLang="en-US" dirty="0">
                <a:ea typeface="微软雅黑" panose="020B0503020204020204" pitchFamily="34" charset="-122"/>
                <a:sym typeface="+mn-ea"/>
              </a:rPr>
              <a:t>也都能做，但使用</a:t>
            </a:r>
            <a:r>
              <a:rPr lang="en-US" altLang="zh-CN" dirty="0" err="1">
                <a:ea typeface="微软雅黑" panose="020B0503020204020204" pitchFamily="34" charset="-122"/>
                <a:sym typeface="+mn-ea"/>
              </a:rPr>
              <a:t>jQuery</a:t>
            </a:r>
            <a:r>
              <a:rPr lang="zh-CN" altLang="en-US" dirty="0">
                <a:ea typeface="微软雅黑" panose="020B0503020204020204" pitchFamily="34" charset="-122"/>
                <a:sym typeface="+mn-ea"/>
              </a:rPr>
              <a:t>能大幅提高开发效率</a:t>
            </a:r>
            <a:endParaRPr lang="zh-CN">
              <a:latin typeface="Arial" panose="020B0604020202020204" pitchFamily="34" charset="0"/>
            </a:endParaRPr>
          </a:p>
          <a:p>
            <a:pPr eaLnBrk="1" hangingPunct="1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13316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fld id="{CFA60C51-E2AC-4C12-A8B4-E1C3C3D8155F}" type="slidenum">
              <a:rPr lang="zh-CN" altLang="en-US" smtClean="0">
                <a:latin typeface="Calibri" panose="020F0502020204030204" pitchFamily="34" charset="0"/>
              </a:rPr>
              <a:t>12</a:t>
            </a:fld>
            <a:endParaRPr lang="zh-CN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/>
      </p:sp>
      <p:sp>
        <p:nvSpPr>
          <p:cNvPr id="13315" name="文本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r>
              <a:rPr lang="zh-CN" altLang="en-US">
                <a:latin typeface="Arial" panose="020B0604020202020204" pitchFamily="34" charset="0"/>
              </a:rPr>
              <a:t>教学指导：</a:t>
            </a:r>
          </a:p>
          <a:p>
            <a:pPr eaLnBrk="1" hangingPunct="1"/>
            <a:r>
              <a:rPr lang="zh-CN">
                <a:latin typeface="Arial" panose="020B0604020202020204" pitchFamily="34" charset="0"/>
                <a:sym typeface="+mn-ea"/>
              </a:rPr>
              <a:t>快速过一遍即可，后面讲到语法、</a:t>
            </a:r>
            <a:r>
              <a:rPr lang="en-US" altLang="zh-CN">
                <a:latin typeface="Arial" panose="020B0604020202020204" pitchFamily="34" charset="0"/>
                <a:sym typeface="+mn-ea"/>
              </a:rPr>
              <a:t>DOM</a:t>
            </a:r>
            <a:r>
              <a:rPr lang="zh-CN" altLang="en-US">
                <a:latin typeface="Arial" panose="020B0604020202020204" pitchFamily="34" charset="0"/>
                <a:sym typeface="+mn-ea"/>
              </a:rPr>
              <a:t>操作、事件等会体验到</a:t>
            </a:r>
            <a:endParaRPr lang="zh-CN" altLang="en-US">
              <a:latin typeface="Arial" panose="020B0604020202020204" pitchFamily="34" charset="0"/>
            </a:endParaRPr>
          </a:p>
          <a:p>
            <a:pPr eaLnBrk="1" hangingPunct="1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13316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fld id="{CFA60C51-E2AC-4C12-A8B4-E1C3C3D8155F}" type="slidenum">
              <a:rPr lang="zh-CN" altLang="en-US" smtClean="0">
                <a:latin typeface="Calibri" panose="020F0502020204030204" pitchFamily="34" charset="0"/>
              </a:rPr>
              <a:t>13</a:t>
            </a:fld>
            <a:endParaRPr lang="zh-CN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4294967295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9"/>
          </p:nvPr>
        </p:nvSpPr>
        <p:spPr/>
        <p:txBody>
          <a:bodyPr/>
          <a:lstStyle/>
          <a:p>
            <a:r>
              <a:rPr lang="zh-CN" altLang="en-US"/>
              <a:t>教学指导：</a:t>
            </a:r>
          </a:p>
          <a:p>
            <a:r>
              <a:rPr lang="zh-CN" altLang="en-US"/>
              <a:t>可以打开</a:t>
            </a:r>
            <a:r>
              <a:rPr lang="en-US" altLang="zh-CN"/>
              <a:t>JQ</a:t>
            </a:r>
            <a:r>
              <a:rPr lang="zh-CN" altLang="en-US"/>
              <a:t>官网，告知学员从哪里下载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/>
      </p:sp>
      <p:sp>
        <p:nvSpPr>
          <p:cNvPr id="12291" name="文本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r>
              <a:rPr lang="zh-CN" altLang="en-US">
                <a:latin typeface="Arial" panose="020B0604020202020204" pitchFamily="34" charset="0"/>
              </a:rPr>
              <a:t>教学指导：</a:t>
            </a:r>
          </a:p>
          <a:p>
            <a:pPr eaLnBrk="1" hangingPunct="1"/>
            <a:r>
              <a:rPr lang="zh-CN" altLang="en-US">
                <a:latin typeface="Arial" panose="020B0604020202020204" pitchFamily="34" charset="0"/>
              </a:rPr>
              <a:t>主要给学员演示如何在页面中引入</a:t>
            </a:r>
            <a:r>
              <a:rPr lang="en-US" altLang="zh-CN">
                <a:latin typeface="Arial" panose="020B0604020202020204" pitchFamily="34" charset="0"/>
              </a:rPr>
              <a:t>JQ</a:t>
            </a:r>
            <a:r>
              <a:rPr lang="zh-CN" altLang="en-US">
                <a:latin typeface="Arial" panose="020B0604020202020204" pitchFamily="34" charset="0"/>
              </a:rPr>
              <a:t>文件，边实操边讲解</a:t>
            </a:r>
          </a:p>
        </p:txBody>
      </p:sp>
      <p:sp>
        <p:nvSpPr>
          <p:cNvPr id="12292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fld id="{BFFB710E-E9EC-4E36-B125-4C4F5DDC8176}" type="slidenum">
              <a:rPr lang="zh-CN" altLang="en-US" smtClean="0">
                <a:latin typeface="Calibri" panose="020F0502020204030204" pitchFamily="34" charset="0"/>
              </a:rPr>
              <a:t>15</a:t>
            </a:fld>
            <a:endParaRPr lang="zh-CN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4294967295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9"/>
          </p:nvPr>
        </p:nvSpPr>
        <p:spPr/>
        <p:txBody>
          <a:bodyPr/>
          <a:lstStyle/>
          <a:p>
            <a:r>
              <a:rPr lang="zh-CN" altLang="en-US"/>
              <a:t>教学指导：</a:t>
            </a:r>
          </a:p>
          <a:p>
            <a:r>
              <a:rPr lang="zh-CN" altLang="en-US"/>
              <a:t>重点讲解</a:t>
            </a:r>
            <a:r>
              <a:rPr lang="en-US" altLang="zh-CN" dirty="0">
                <a:solidFill>
                  <a:srgbClr val="FF0000"/>
                </a:solidFill>
                <a:ea typeface="宋体" panose="02010600030101010101" pitchFamily="2" charset="-122"/>
                <a:sym typeface="+mn-ea"/>
              </a:rPr>
              <a:t>$(document).ready(function(){}</a:t>
            </a:r>
            <a:r>
              <a:rPr lang="zh-CN" altLang="en-US" dirty="0">
                <a:solidFill>
                  <a:srgbClr val="FF0000"/>
                </a:solidFill>
                <a:ea typeface="宋体" panose="02010600030101010101" pitchFamily="2" charset="-122"/>
                <a:sym typeface="+mn-ea"/>
              </a:rPr>
              <a:t>）</a:t>
            </a:r>
          </a:p>
          <a:p>
            <a:r>
              <a:rPr lang="zh-CN" altLang="en-US" dirty="0">
                <a:solidFill>
                  <a:srgbClr val="FF0000"/>
                </a:solidFill>
                <a:ea typeface="宋体" panose="02010600030101010101" pitchFamily="2" charset="-122"/>
                <a:sym typeface="+mn-ea"/>
              </a:rPr>
              <a:t>$(function(){});其实这个就是</a:t>
            </a:r>
            <a:r>
              <a:rPr lang="en-US" altLang="zh-CN" dirty="0">
                <a:solidFill>
                  <a:srgbClr val="FF0000"/>
                </a:solidFill>
                <a:ea typeface="宋体" panose="02010600030101010101" pitchFamily="2" charset="-122"/>
                <a:sym typeface="+mn-ea"/>
              </a:rPr>
              <a:t>JQ</a:t>
            </a:r>
            <a:r>
              <a:rPr lang="zh-CN" altLang="en-US" dirty="0">
                <a:solidFill>
                  <a:srgbClr val="FF0000"/>
                </a:solidFill>
                <a:ea typeface="宋体" panose="02010600030101010101" pitchFamily="2" charset="-122"/>
                <a:sym typeface="+mn-ea"/>
              </a:rPr>
              <a:t> ready()的简写，他等价于：$(document).ready(function(){})</a:t>
            </a:r>
          </a:p>
          <a:p>
            <a:r>
              <a:rPr lang="zh-CN" altLang="en-US" dirty="0">
                <a:solidFill>
                  <a:srgbClr val="FF0000"/>
                </a:solidFill>
                <a:ea typeface="宋体" panose="02010600030101010101" pitchFamily="2" charset="-122"/>
                <a:sym typeface="+mn-ea"/>
              </a:rPr>
              <a:t>再结合下页讲解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zh-CN" altLang="en-US"/>
              <a:t>教学指导：</a:t>
            </a:r>
          </a:p>
          <a:p>
            <a:r>
              <a:rPr lang="zh-CN" altLang="en-US"/>
              <a:t>这一页</a:t>
            </a:r>
            <a:r>
              <a:rPr lang="en-US" altLang="zh-CN"/>
              <a:t>PPT</a:t>
            </a:r>
            <a:r>
              <a:rPr lang="zh-CN" altLang="en-US"/>
              <a:t>可结合上一页</a:t>
            </a:r>
            <a:r>
              <a:rPr lang="en-US" altLang="zh-CN"/>
              <a:t>PPT</a:t>
            </a:r>
            <a:r>
              <a:rPr lang="zh-CN" altLang="en-US"/>
              <a:t>讲解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zh-CN" altLang="en-US"/>
              <a:t>教学指导：</a:t>
            </a:r>
          </a:p>
          <a:p>
            <a:pPr marL="0" lvl="1"/>
            <a:r>
              <a:rPr lang="zh-CN" altLang="en-US"/>
              <a:t>主要讲</a:t>
            </a:r>
            <a:r>
              <a:rPr lang="en-US" altLang="zh-CN"/>
              <a:t>JQ</a:t>
            </a:r>
            <a:r>
              <a:rPr lang="zh-CN" altLang="en-US"/>
              <a:t>基础语法，可在开发工具中操作，然后引出下页的选择器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教学指导：</a:t>
            </a:r>
            <a:endParaRPr lang="en-US" altLang="zh-CN"/>
          </a:p>
          <a:p>
            <a:r>
              <a:rPr lang="zh-CN" altLang="en-US">
                <a:sym typeface="+mn-ea"/>
              </a:rPr>
              <a:t>此处简单讲解即可，到后面的具体案例中再详细讲解每一种选择器</a:t>
            </a:r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4294967295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9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教学指导：</a:t>
            </a:r>
            <a:endParaRPr lang="en-US" altLang="zh-CN" dirty="0"/>
          </a:p>
          <a:p>
            <a:r>
              <a:rPr lang="zh-CN" altLang="en-US" dirty="0">
                <a:sym typeface="+mn-ea"/>
              </a:rPr>
              <a:t>主要讲解标签选择器的用法，对照代码和图片讲解</a:t>
            </a:r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sym typeface="+mn-ea"/>
              </a:rPr>
              <a:t>教学指导：</a:t>
            </a:r>
            <a:endParaRPr lang="en-US" altLang="zh-CN" dirty="0"/>
          </a:p>
          <a:p>
            <a:r>
              <a:rPr lang="zh-CN" altLang="en-US" dirty="0">
                <a:sym typeface="+mn-ea"/>
              </a:rPr>
              <a:t>在这里可以把</a:t>
            </a:r>
            <a:r>
              <a:rPr lang="en-US" altLang="zh-CN" dirty="0">
                <a:sym typeface="+mn-ea"/>
              </a:rPr>
              <a:t>JQ</a:t>
            </a:r>
            <a:r>
              <a:rPr lang="zh-CN" altLang="en-US" dirty="0">
                <a:sym typeface="+mn-ea"/>
              </a:rPr>
              <a:t>项目打开给学员看，说明学完本课后能够使用</a:t>
            </a:r>
            <a:r>
              <a:rPr lang="en-US" altLang="zh-CN" dirty="0">
                <a:sym typeface="+mn-ea"/>
              </a:rPr>
              <a:t>JQ</a:t>
            </a:r>
            <a:r>
              <a:rPr lang="zh-CN" altLang="en-US" dirty="0">
                <a:sym typeface="+mn-ea"/>
              </a:rPr>
              <a:t>达到什么样的效果，增加说服力</a:t>
            </a:r>
          </a:p>
          <a:p>
            <a:r>
              <a:rPr lang="zh-CN" altLang="en-US" dirty="0"/>
              <a:t>并且建议打开</a:t>
            </a:r>
            <a:r>
              <a:rPr lang="en-US" altLang="zh-CN" dirty="0"/>
              <a:t>JQ</a:t>
            </a:r>
            <a:r>
              <a:rPr lang="zh-CN" altLang="en-US" dirty="0"/>
              <a:t>代码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B801823-96DB-4EC2-991A-2DEE593AD1DA}" type="slidenum">
              <a:rPr lang="zh-CN" altLang="en-US" smtClean="0"/>
              <a:t>3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4294967295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9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教学指导：</a:t>
            </a:r>
            <a:endParaRPr lang="en-US" altLang="zh-CN" dirty="0"/>
          </a:p>
          <a:p>
            <a:r>
              <a:rPr lang="zh-CN" altLang="en-US" dirty="0">
                <a:sym typeface="+mn-ea"/>
              </a:rPr>
              <a:t>主要讲解类选择器的用法，对照代码和图片讲解</a:t>
            </a:r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4294967295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9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教学指导：</a:t>
            </a:r>
            <a:endParaRPr lang="en-US" altLang="zh-CN" dirty="0"/>
          </a:p>
          <a:p>
            <a:r>
              <a:rPr lang="zh-CN" altLang="en-US" dirty="0">
                <a:sym typeface="+mn-ea"/>
              </a:rPr>
              <a:t>主要讲解</a:t>
            </a:r>
            <a:r>
              <a:rPr lang="en-US" altLang="zh-CN" dirty="0">
                <a:sym typeface="+mn-ea"/>
              </a:rPr>
              <a:t>ID</a:t>
            </a:r>
            <a:r>
              <a:rPr lang="zh-CN" altLang="en-US" dirty="0">
                <a:sym typeface="+mn-ea"/>
              </a:rPr>
              <a:t>选择器的用法，对照代码和图片讲解</a:t>
            </a:r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4294967295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9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教学指导：</a:t>
            </a:r>
            <a:endParaRPr lang="en-US" altLang="zh-CN" dirty="0"/>
          </a:p>
          <a:p>
            <a:r>
              <a:rPr lang="zh-CN" altLang="en-US" dirty="0">
                <a:sym typeface="+mn-ea"/>
              </a:rPr>
              <a:t>主要讲解并集选择器的用法，对照代码和图片讲解</a:t>
            </a:r>
            <a:endParaRPr lang="zh-CN" altLang="en-US" dirty="0"/>
          </a:p>
          <a:p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4294967295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9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教学指导：</a:t>
            </a:r>
            <a:endParaRPr lang="en-US" altLang="zh-CN" dirty="0"/>
          </a:p>
          <a:p>
            <a:r>
              <a:rPr lang="zh-CN" altLang="en-US" dirty="0">
                <a:sym typeface="+mn-ea"/>
              </a:rPr>
              <a:t>主要讲解全局选择器的用法，对照代码和图片讲解</a:t>
            </a:r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教学指导：</a:t>
            </a:r>
            <a:endParaRPr lang="en-US" altLang="zh-CN"/>
          </a:p>
          <a:p>
            <a:r>
              <a:rPr lang="zh-CN" altLang="en-US">
                <a:sym typeface="+mn-ea"/>
              </a:rPr>
              <a:t>此处简单讲解即可，到后面的具体案例中再详细讲解每一种选择器</a:t>
            </a:r>
            <a:endParaRPr lang="en-US" altLang="zh-CN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4294967295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9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教学指导：</a:t>
            </a:r>
            <a:endParaRPr lang="en-US" altLang="zh-CN" dirty="0"/>
          </a:p>
          <a:p>
            <a:r>
              <a:rPr lang="zh-CN" altLang="en-US" dirty="0">
                <a:sym typeface="+mn-ea"/>
              </a:rPr>
              <a:t>主要讲解后代选择器的用法，对照代码和图片讲解</a:t>
            </a:r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4294967295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9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教学指导：</a:t>
            </a:r>
            <a:endParaRPr lang="en-US" altLang="zh-CN" dirty="0"/>
          </a:p>
          <a:p>
            <a:r>
              <a:rPr lang="zh-CN" altLang="en-US" dirty="0">
                <a:sym typeface="+mn-ea"/>
              </a:rPr>
              <a:t>主要讲解子选择器的用法，对照代码和图片讲解</a:t>
            </a:r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4294967295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9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教学指导：</a:t>
            </a:r>
            <a:endParaRPr lang="en-US" altLang="zh-CN" dirty="0"/>
          </a:p>
          <a:p>
            <a:r>
              <a:rPr lang="zh-CN" altLang="en-US" dirty="0">
                <a:sym typeface="+mn-ea"/>
              </a:rPr>
              <a:t>主要讲解相邻选择器的用法，对照代码和图片讲解</a:t>
            </a:r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4294967295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9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教学指导：</a:t>
            </a:r>
            <a:endParaRPr lang="en-US" altLang="zh-CN" dirty="0"/>
          </a:p>
          <a:p>
            <a:r>
              <a:rPr lang="zh-CN" altLang="en-US" dirty="0">
                <a:sym typeface="+mn-ea"/>
              </a:rPr>
              <a:t>主要讲解同辈选择器的用法，对照代码和图片讲解</a:t>
            </a:r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91139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/>
              <a:t>教学指导：</a:t>
            </a:r>
          </a:p>
          <a:p>
            <a:r>
              <a:rPr lang="zh-CN" altLang="en-US"/>
              <a:t>给学员提供的有需求文档，也可让学员参考需求文档自行制作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FAD9E53-20CB-4894-BA85-E00BAA7186F7}" type="slidenum">
              <a:rPr lang="zh-CN" altLang="en-US" smtClean="0"/>
              <a:t>30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dirty="0">
                <a:sym typeface="+mn-ea"/>
              </a:rPr>
              <a:t>教学指导：</a:t>
            </a:r>
            <a:endParaRPr lang="en-US" altLang="zh-CN" dirty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dirty="0">
                <a:sym typeface="+mn-ea"/>
              </a:rPr>
              <a:t>1</a:t>
            </a:r>
            <a:r>
              <a:rPr lang="zh-CN" altLang="en-US" dirty="0">
                <a:sym typeface="+mn-ea"/>
              </a:rPr>
              <a:t>、第</a:t>
            </a:r>
            <a:r>
              <a:rPr lang="en-US" altLang="zh-CN" dirty="0">
                <a:sym typeface="+mn-ea"/>
              </a:rPr>
              <a:t>1</a:t>
            </a:r>
            <a:r>
              <a:rPr lang="zh-CN" altLang="en-US" dirty="0">
                <a:sym typeface="+mn-ea"/>
              </a:rPr>
              <a:t>章的知识虽然是一些基础语法，但是也需要同学们掌握，记住固定语法是前提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dirty="0">
                <a:sym typeface="+mn-ea"/>
              </a:rPr>
              <a:t>2</a:t>
            </a:r>
            <a:r>
              <a:rPr lang="zh-CN" altLang="en-US" dirty="0">
                <a:sym typeface="+mn-ea"/>
              </a:rPr>
              <a:t>、后</a:t>
            </a:r>
            <a:r>
              <a:rPr lang="en-US" altLang="zh-CN" dirty="0">
                <a:sym typeface="+mn-ea"/>
              </a:rPr>
              <a:t>4</a:t>
            </a:r>
            <a:r>
              <a:rPr lang="zh-CN" altLang="en-US" dirty="0">
                <a:sym typeface="+mn-ea"/>
              </a:rPr>
              <a:t>章都是在后续的学习中或者是做项目时会使用到，所以后几章是重点知识，其中定制化</a:t>
            </a:r>
            <a:r>
              <a:rPr lang="en-US" altLang="zh-CN" dirty="0">
                <a:sym typeface="+mn-ea"/>
              </a:rPr>
              <a:t>jQuery</a:t>
            </a:r>
            <a:r>
              <a:rPr lang="zh-CN" altLang="en-US" dirty="0">
                <a:sym typeface="+mn-ea"/>
              </a:rPr>
              <a:t>是个难点，到时候会学习使用</a:t>
            </a:r>
            <a:r>
              <a:rPr lang="en-US" altLang="zh-CN" dirty="0">
                <a:sym typeface="+mn-ea"/>
              </a:rPr>
              <a:t>jQuery</a:t>
            </a:r>
            <a:r>
              <a:rPr lang="zh-CN" altLang="en-US" dirty="0">
                <a:sym typeface="+mn-ea"/>
              </a:rPr>
              <a:t>去做插件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B801823-96DB-4EC2-991A-2DEE593AD1DA}" type="slidenum">
              <a:rPr lang="zh-CN" altLang="en-US" smtClean="0"/>
              <a:t>4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91139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>
                <a:sym typeface="+mn-ea"/>
              </a:rPr>
              <a:t>教学指导：</a:t>
            </a:r>
            <a:endParaRPr lang="zh-CN" altLang="en-US"/>
          </a:p>
          <a:p>
            <a:r>
              <a:rPr lang="zh-CN" altLang="en-US">
                <a:sym typeface="+mn-ea"/>
              </a:rPr>
              <a:t>给学员提供的有需求文档，也可让学员参考需求文档自行制作</a:t>
            </a:r>
            <a:endParaRPr lang="zh-CN" altLang="en-US"/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FAD9E53-20CB-4894-BA85-E00BAA7186F7}" type="slidenum">
              <a:rPr lang="zh-CN" altLang="en-US" smtClean="0"/>
              <a:t>31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92163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CD534A6-B164-41A3-87E3-4302CA3CFA2D}" type="slidenum">
              <a:rPr lang="zh-CN" altLang="en-US" smtClean="0"/>
              <a:t>32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4294967295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9"/>
          </p:nvPr>
        </p:nvSpPr>
        <p:spPr/>
        <p:txBody>
          <a:bodyPr/>
          <a:lstStyle/>
          <a:p>
            <a:endParaRPr lang="zh-CN" altLang="en-US"/>
          </a:p>
          <a:p>
            <a:r>
              <a:rPr lang="zh-CN" altLang="en-US">
                <a:sym typeface="+mn-ea"/>
              </a:rPr>
              <a:t>教学指导：</a:t>
            </a:r>
            <a:endParaRPr lang="en-US" altLang="zh-CN"/>
          </a:p>
          <a:p>
            <a:r>
              <a:rPr lang="zh-CN" altLang="en-US">
                <a:sym typeface="+mn-ea"/>
              </a:rPr>
              <a:t>此处简单讲解即可，到后面的具体案例中再详细讲解每一种选择器</a:t>
            </a:r>
            <a:endParaRPr lang="en-US" altLang="zh-CN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教学指导：</a:t>
            </a:r>
            <a:endParaRPr lang="en-US" altLang="zh-CN" dirty="0"/>
          </a:p>
          <a:p>
            <a:r>
              <a:rPr lang="zh-CN" altLang="en-US" dirty="0">
                <a:sym typeface="+mn-ea"/>
              </a:rPr>
              <a:t>主要讲解根据属性名获取元素的用法，对照代码和图片讲解</a:t>
            </a:r>
            <a:endParaRPr lang="zh-CN" altLang="en-US" dirty="0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教学指导：</a:t>
            </a:r>
            <a:endParaRPr lang="en-US" altLang="zh-CN" dirty="0"/>
          </a:p>
          <a:p>
            <a:r>
              <a:rPr lang="zh-CN" altLang="en-US" dirty="0">
                <a:sym typeface="+mn-ea"/>
              </a:rPr>
              <a:t>主要讲解根据属性值获取元素的用法，对照代码和图片讲解</a:t>
            </a:r>
            <a:endParaRPr lang="zh-CN" altLang="en-US" dirty="0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教学指导：</a:t>
            </a:r>
            <a:endParaRPr lang="en-US" altLang="zh-CN" dirty="0"/>
          </a:p>
          <a:p>
            <a:r>
              <a:rPr lang="zh-CN" altLang="en-US" dirty="0">
                <a:sym typeface="+mn-ea"/>
              </a:rPr>
              <a:t>与根据属性名获取元素的方法对比讲解，对照代码和图片讲解</a:t>
            </a:r>
            <a:endParaRPr lang="zh-CN" altLang="en-US" dirty="0"/>
          </a:p>
          <a:p>
            <a:endParaRPr lang="zh-CN" altLang="en-US" dirty="0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教学指导：</a:t>
            </a:r>
            <a:endParaRPr lang="en-US" altLang="zh-CN" dirty="0"/>
          </a:p>
          <a:p>
            <a:r>
              <a:rPr lang="zh-CN" altLang="en-US" dirty="0">
                <a:sym typeface="+mn-ea"/>
              </a:rPr>
              <a:t>主要讲解根据属性值以</a:t>
            </a:r>
            <a:r>
              <a:rPr lang="en-US" altLang="zh-CN" dirty="0">
                <a:sym typeface="+mn-ea"/>
              </a:rPr>
              <a:t>****</a:t>
            </a:r>
            <a:r>
              <a:rPr lang="zh-CN" altLang="en-US" dirty="0">
                <a:sym typeface="+mn-ea"/>
              </a:rPr>
              <a:t>开头获取元素的用法，对照代码和图片讲解</a:t>
            </a:r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教学指导：</a:t>
            </a:r>
            <a:endParaRPr lang="en-US" altLang="zh-CN" dirty="0"/>
          </a:p>
          <a:p>
            <a:r>
              <a:rPr lang="zh-CN" altLang="en-US" dirty="0">
                <a:sym typeface="+mn-ea"/>
              </a:rPr>
              <a:t>与根据属性值以</a:t>
            </a:r>
            <a:r>
              <a:rPr lang="en-US" altLang="zh-CN" dirty="0">
                <a:sym typeface="+mn-ea"/>
              </a:rPr>
              <a:t>***</a:t>
            </a:r>
            <a:r>
              <a:rPr lang="zh-CN" altLang="en-US" dirty="0">
                <a:sym typeface="+mn-ea"/>
              </a:rPr>
              <a:t>开头对比讲解，对照代码和图片讲解</a:t>
            </a:r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教学指导：</a:t>
            </a:r>
            <a:endParaRPr lang="en-US" altLang="zh-CN" dirty="0"/>
          </a:p>
          <a:p>
            <a:r>
              <a:rPr lang="zh-CN" altLang="en-US" dirty="0">
                <a:sym typeface="+mn-ea"/>
              </a:rPr>
              <a:t>与属性值以</a:t>
            </a:r>
            <a:r>
              <a:rPr lang="en-US" altLang="zh-CN" dirty="0">
                <a:sym typeface="+mn-ea"/>
              </a:rPr>
              <a:t>**</a:t>
            </a:r>
            <a:r>
              <a:rPr lang="zh-CN" altLang="en-US" dirty="0">
                <a:sym typeface="+mn-ea"/>
              </a:rPr>
              <a:t>开头和</a:t>
            </a:r>
            <a:r>
              <a:rPr lang="en-US" altLang="zh-CN" dirty="0">
                <a:sym typeface="+mn-ea"/>
              </a:rPr>
              <a:t>**</a:t>
            </a:r>
            <a:r>
              <a:rPr lang="zh-CN" altLang="en-US" dirty="0">
                <a:sym typeface="+mn-ea"/>
              </a:rPr>
              <a:t>结束获取元素对比讲解，对照代码和图片讲解</a:t>
            </a:r>
            <a:endParaRPr lang="zh-CN" altLang="en-US" dirty="0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教学指导：</a:t>
            </a:r>
            <a:endParaRPr lang="zh-CN" altLang="en-US"/>
          </a:p>
          <a:p>
            <a:r>
              <a:rPr lang="zh-CN" altLang="en-US">
                <a:sym typeface="+mn-ea"/>
              </a:rPr>
              <a:t>给学员提供的有需求文档，也可让学员参考需求文档自行制作</a:t>
            </a:r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85495B-CF7F-4BEC-B2E8-B1A8532E7D67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625780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教学指导：</a:t>
            </a:r>
            <a:endParaRPr lang="zh-CN" altLang="en-US"/>
          </a:p>
          <a:p>
            <a:r>
              <a:rPr lang="zh-CN" altLang="en-US">
                <a:sym typeface="+mn-ea"/>
              </a:rPr>
              <a:t>给学员提供的有需求文档，也可让学员参考需求文档自行制作</a:t>
            </a:r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教学指导：</a:t>
            </a:r>
            <a:endParaRPr lang="zh-CN" altLang="en-US"/>
          </a:p>
          <a:p>
            <a:r>
              <a:rPr lang="zh-CN" altLang="en-US">
                <a:sym typeface="+mn-ea"/>
              </a:rPr>
              <a:t>给学员提供的有需求文档，也可让学员参考需求文档自行制作</a:t>
            </a:r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92163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CD534A6-B164-41A3-87E3-4302CA3CFA2D}" type="slidenum">
              <a:rPr lang="zh-CN" altLang="en-US" smtClean="0"/>
              <a:t>43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教学指导：</a:t>
            </a:r>
          </a:p>
          <a:p>
            <a:r>
              <a:rPr lang="zh-CN" altLang="en-US" dirty="0">
                <a:sym typeface="+mn-ea"/>
              </a:rPr>
              <a:t>结合图，以提问的方法引出下一页的过滤选择器</a:t>
            </a:r>
            <a:endParaRPr lang="zh-CN" altLang="en-US" dirty="0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4294967295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9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教学指导：</a:t>
            </a:r>
            <a:endParaRPr lang="en-US" altLang="zh-CN" dirty="0"/>
          </a:p>
          <a:p>
            <a:r>
              <a:rPr lang="en-US" altLang="zh-CN" dirty="0">
                <a:sym typeface="+mn-ea"/>
              </a:rPr>
              <a:t>1</a:t>
            </a:r>
            <a:r>
              <a:rPr lang="zh-CN" altLang="en-US" dirty="0">
                <a:sym typeface="+mn-ea"/>
              </a:rPr>
              <a:t>、此处简单讲解即可，说明每个过滤选择器的用法，</a:t>
            </a:r>
            <a:endParaRPr lang="en-US" altLang="zh-CN" dirty="0"/>
          </a:p>
          <a:p>
            <a:r>
              <a:rPr lang="en-US" altLang="zh-CN" dirty="0">
                <a:sym typeface="+mn-ea"/>
              </a:rPr>
              <a:t>2</a:t>
            </a:r>
            <a:r>
              <a:rPr lang="zh-CN" altLang="en-US" dirty="0">
                <a:sym typeface="+mn-ea"/>
              </a:rPr>
              <a:t>、说明后面的具体案例中再详细讲解每一种选择器，引出下一页的内容；</a:t>
            </a:r>
            <a:endParaRPr lang="zh-CN" altLang="en-US">
              <a:sym typeface="+mn-ea"/>
            </a:endParaRPr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4294967295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9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教学指导：</a:t>
            </a:r>
            <a:endParaRPr lang="en-US" altLang="zh-CN" dirty="0"/>
          </a:p>
          <a:p>
            <a:r>
              <a:rPr lang="en-US" altLang="zh-CN" dirty="0">
                <a:sym typeface="+mn-ea"/>
              </a:rPr>
              <a:t>1</a:t>
            </a:r>
            <a:r>
              <a:rPr lang="zh-CN" altLang="en-US" dirty="0">
                <a:sym typeface="+mn-ea"/>
              </a:rPr>
              <a:t>、演示基本</a:t>
            </a:r>
            <a:r>
              <a:rPr lang="en-US" altLang="zh-CN" dirty="0">
                <a:sym typeface="+mn-ea"/>
              </a:rPr>
              <a:t>HTML</a:t>
            </a:r>
            <a:r>
              <a:rPr lang="zh-CN" altLang="en-US" dirty="0">
                <a:sym typeface="+mn-ea"/>
              </a:rPr>
              <a:t>代码和实现效果，提出如何实现标题有背景颜色；</a:t>
            </a:r>
            <a:endParaRPr lang="en-US" altLang="zh-CN" dirty="0"/>
          </a:p>
          <a:p>
            <a:r>
              <a:rPr lang="en-US" altLang="zh-CN" dirty="0">
                <a:sym typeface="+mn-ea"/>
              </a:rPr>
              <a:t>2</a:t>
            </a:r>
            <a:r>
              <a:rPr lang="zh-CN" altLang="en-US" dirty="0">
                <a:sym typeface="+mn-ea"/>
              </a:rPr>
              <a:t>、使用过滤选择器实现，然后给出图来说明；</a:t>
            </a:r>
            <a:endParaRPr lang="en-US" altLang="zh-CN" dirty="0"/>
          </a:p>
          <a:p>
            <a:r>
              <a:rPr lang="en-US" altLang="zh-CN" dirty="0">
                <a:sym typeface="+mn-ea"/>
              </a:rPr>
              <a:t>3</a:t>
            </a:r>
            <a:r>
              <a:rPr lang="zh-CN" altLang="en-US" dirty="0">
                <a:sym typeface="+mn-ea"/>
              </a:rPr>
              <a:t>、最后演示加深学员的印象，使学员能够掌握；</a:t>
            </a:r>
            <a:endParaRPr lang="zh-CN" altLang="en-US" dirty="0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4294967295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9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教学指导：</a:t>
            </a:r>
            <a:endParaRPr lang="en-US" altLang="zh-CN" dirty="0"/>
          </a:p>
          <a:p>
            <a:r>
              <a:rPr lang="en-US" altLang="zh-CN" dirty="0">
                <a:sym typeface="+mn-ea"/>
              </a:rPr>
              <a:t>1</a:t>
            </a:r>
            <a:r>
              <a:rPr lang="zh-CN" altLang="en-US" dirty="0">
                <a:sym typeface="+mn-ea"/>
              </a:rPr>
              <a:t>、对照图和代码讲解；</a:t>
            </a:r>
            <a:endParaRPr lang="en-US" altLang="zh-CN" dirty="0"/>
          </a:p>
          <a:p>
            <a:r>
              <a:rPr lang="en-US" altLang="zh-CN" dirty="0">
                <a:sym typeface="+mn-ea"/>
              </a:rPr>
              <a:t>2</a:t>
            </a:r>
            <a:r>
              <a:rPr lang="zh-CN" altLang="en-US" dirty="0">
                <a:sym typeface="+mn-ea"/>
              </a:rPr>
              <a:t>、最后演示加深学员的印象，使学员能够掌握；</a:t>
            </a:r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4294967295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9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教学指导：</a:t>
            </a:r>
            <a:endParaRPr lang="en-US" altLang="zh-CN" dirty="0"/>
          </a:p>
          <a:p>
            <a:r>
              <a:rPr lang="en-US" altLang="zh-CN" dirty="0">
                <a:sym typeface="+mn-ea"/>
              </a:rPr>
              <a:t>1</a:t>
            </a:r>
            <a:r>
              <a:rPr lang="zh-CN" altLang="en-US" dirty="0">
                <a:sym typeface="+mn-ea"/>
              </a:rPr>
              <a:t>、对照图和代码讲解；</a:t>
            </a:r>
            <a:endParaRPr lang="en-US" altLang="zh-CN" dirty="0"/>
          </a:p>
          <a:p>
            <a:r>
              <a:rPr lang="en-US" altLang="zh-CN" dirty="0">
                <a:sym typeface="+mn-ea"/>
              </a:rPr>
              <a:t>2</a:t>
            </a:r>
            <a:r>
              <a:rPr lang="zh-CN" altLang="en-US" dirty="0">
                <a:sym typeface="+mn-ea"/>
              </a:rPr>
              <a:t>、最后演示加深学员的印象，使学员能够掌握；</a:t>
            </a:r>
            <a:endParaRPr lang="zh-CN" altLang="en-US" dirty="0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4294967295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9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教学指导：</a:t>
            </a:r>
            <a:endParaRPr lang="zh-CN" altLang="en-US"/>
          </a:p>
          <a:p>
            <a:r>
              <a:rPr lang="zh-CN" altLang="en-US">
                <a:sym typeface="+mn-ea"/>
              </a:rPr>
              <a:t>给学员提供的有需求文档，也可让学员参考需求文档自行制作</a:t>
            </a:r>
            <a:endParaRPr lang="zh-CN" altLang="en-US"/>
          </a:p>
          <a:p>
            <a:endParaRPr lang="zh-CN" altLang="en-US">
              <a:sym typeface="+mn-ea"/>
            </a:endParaRPr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92163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CD534A6-B164-41A3-87E3-4302CA3CFA2D}" type="slidenum">
              <a:rPr lang="zh-CN" altLang="en-US" smtClean="0"/>
              <a:t>51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4294967295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9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4294967295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9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4294967295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9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4294967295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9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4294967295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9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教学指导：</a:t>
            </a:r>
            <a:endParaRPr lang="zh-CN" altLang="en-US"/>
          </a:p>
          <a:p>
            <a:r>
              <a:rPr lang="zh-CN" altLang="en-US">
                <a:sym typeface="+mn-ea"/>
              </a:rPr>
              <a:t>给学员提供的有需求文档，也可让学员参考需求文档自行制作</a:t>
            </a:r>
            <a:endParaRPr lang="zh-CN" altLang="en-US"/>
          </a:p>
          <a:p>
            <a:endParaRPr lang="zh-CN" altLang="en-US">
              <a:sym typeface="+mn-ea"/>
            </a:endParaRPr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4294967295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9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教学指导：</a:t>
            </a:r>
            <a:endParaRPr lang="zh-CN" altLang="en-US"/>
          </a:p>
          <a:p>
            <a:r>
              <a:rPr lang="zh-CN" altLang="en-US">
                <a:sym typeface="+mn-ea"/>
              </a:rPr>
              <a:t>给学员提供的有需求文档，也可让学员参考需求文档自行制作</a:t>
            </a:r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4294967295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9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教学指导：</a:t>
            </a:r>
            <a:endParaRPr lang="zh-CN" altLang="en-US"/>
          </a:p>
          <a:p>
            <a:r>
              <a:rPr lang="zh-CN" altLang="en-US">
                <a:sym typeface="+mn-ea"/>
              </a:rPr>
              <a:t>给学员提供的有需求文档，也可让学员参考需求文档自行制作</a:t>
            </a:r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92163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CD534A6-B164-41A3-87E3-4302CA3CFA2D}" type="slidenum">
              <a:rPr lang="zh-CN" altLang="en-US" smtClean="0"/>
              <a:t>58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zh-CN" altLang="en-US">
                <a:ea typeface="宋体" panose="02010600030101010101" pitchFamily="2" charset="-122"/>
                <a:sym typeface="+mn-ea"/>
              </a:rPr>
              <a:t>教学指导；</a:t>
            </a:r>
            <a:endParaRPr lang="en-US" altLang="zh-CN">
              <a:ea typeface="宋体" panose="02010600030101010101" pitchFamily="2" charset="-122"/>
            </a:endParaRPr>
          </a:p>
          <a:p>
            <a:r>
              <a:rPr lang="zh-CN" altLang="en-US">
                <a:ea typeface="宋体" panose="02010600030101010101" pitchFamily="2" charset="-122"/>
                <a:sym typeface="+mn-ea"/>
              </a:rPr>
              <a:t>总结部分</a:t>
            </a:r>
            <a:r>
              <a:rPr lang="zh-CN" altLang="zh-CN">
                <a:ea typeface="宋体" panose="02010600030101010101" pitchFamily="2" charset="-122"/>
                <a:sym typeface="+mn-ea"/>
              </a:rPr>
              <a:t>主要达到以下几个目的：</a:t>
            </a:r>
            <a:endParaRPr lang="en-US" altLang="zh-CN">
              <a:ea typeface="宋体" panose="02010600030101010101" pitchFamily="2" charset="-122"/>
            </a:endParaRPr>
          </a:p>
          <a:p>
            <a:r>
              <a:rPr lang="en-US" altLang="zh-CN">
                <a:ea typeface="宋体" panose="02010600030101010101" pitchFamily="2" charset="-122"/>
                <a:sym typeface="+mn-ea"/>
              </a:rPr>
              <a:t>1</a:t>
            </a:r>
            <a:r>
              <a:rPr lang="zh-CN" altLang="en-US">
                <a:ea typeface="宋体" panose="02010600030101010101" pitchFamily="2" charset="-122"/>
                <a:sym typeface="+mn-ea"/>
              </a:rPr>
              <a:t>、</a:t>
            </a:r>
            <a:r>
              <a:rPr lang="zh-CN" altLang="zh-CN" b="1">
                <a:ea typeface="宋体" panose="02010600030101010101" pitchFamily="2" charset="-122"/>
                <a:sym typeface="+mn-ea"/>
              </a:rPr>
              <a:t>回顾内容</a:t>
            </a:r>
            <a:r>
              <a:rPr lang="zh-CN" altLang="en-US" b="1">
                <a:ea typeface="宋体" panose="02010600030101010101" pitchFamily="2" charset="-122"/>
                <a:sym typeface="+mn-ea"/>
              </a:rPr>
              <a:t>。</a:t>
            </a:r>
            <a:r>
              <a:rPr lang="zh-CN" altLang="en-US">
                <a:solidFill>
                  <a:srgbClr val="C00000"/>
                </a:solidFill>
                <a:ea typeface="宋体" panose="02010600030101010101" pitchFamily="2" charset="-122"/>
                <a:sym typeface="+mn-ea"/>
              </a:rPr>
              <a:t>注意与</a:t>
            </a:r>
            <a:r>
              <a:rPr lang="zh-CN" altLang="zh-CN">
                <a:solidFill>
                  <a:srgbClr val="C00000"/>
                </a:solidFill>
                <a:ea typeface="宋体" panose="02010600030101010101" pitchFamily="2" charset="-122"/>
                <a:sym typeface="+mn-ea"/>
              </a:rPr>
              <a:t>与</a:t>
            </a:r>
            <a:r>
              <a:rPr lang="zh-CN" altLang="en-US">
                <a:solidFill>
                  <a:srgbClr val="C00000"/>
                </a:solidFill>
                <a:ea typeface="宋体" panose="02010600030101010101" pitchFamily="2" charset="-122"/>
                <a:sym typeface="+mn-ea"/>
              </a:rPr>
              <a:t>本章任务和目标</a:t>
            </a:r>
            <a:r>
              <a:rPr lang="zh-CN" altLang="zh-CN">
                <a:solidFill>
                  <a:srgbClr val="C00000"/>
                </a:solidFill>
                <a:ea typeface="宋体" panose="02010600030101010101" pitchFamily="2" charset="-122"/>
                <a:sym typeface="+mn-ea"/>
              </a:rPr>
              <a:t>不一样。</a:t>
            </a:r>
            <a:r>
              <a:rPr lang="zh-CN" altLang="en-US">
                <a:solidFill>
                  <a:srgbClr val="C00000"/>
                </a:solidFill>
                <a:ea typeface="宋体" panose="02010600030101010101" pitchFamily="2" charset="-122"/>
                <a:sym typeface="+mn-ea"/>
              </a:rPr>
              <a:t>本章任务和目标是</a:t>
            </a:r>
            <a:r>
              <a:rPr lang="zh-CN" altLang="zh-CN">
                <a:ea typeface="宋体" panose="02010600030101010101" pitchFamily="2" charset="-122"/>
                <a:sym typeface="+mn-ea"/>
              </a:rPr>
              <a:t>是强调</a:t>
            </a:r>
            <a:r>
              <a:rPr lang="zh-CN" altLang="en-US">
                <a:ea typeface="宋体" panose="02010600030101010101" pitchFamily="2" charset="-122"/>
                <a:sym typeface="+mn-ea"/>
              </a:rPr>
              <a:t>内容概貌，学到技术，告知要学习什么；总结时，</a:t>
            </a:r>
            <a:r>
              <a:rPr lang="zh-CN" altLang="zh-CN">
                <a:ea typeface="宋体" panose="02010600030101010101" pitchFamily="2" charset="-122"/>
                <a:sym typeface="+mn-ea"/>
              </a:rPr>
              <a:t>要格外强调观点，把每一</a:t>
            </a:r>
            <a:r>
              <a:rPr lang="zh-CN" altLang="en-US">
                <a:ea typeface="宋体" panose="02010600030101010101" pitchFamily="2" charset="-122"/>
                <a:sym typeface="+mn-ea"/>
              </a:rPr>
              <a:t>个知识点</a:t>
            </a:r>
            <a:r>
              <a:rPr lang="zh-CN" altLang="zh-CN">
                <a:ea typeface="宋体" panose="02010600030101010101" pitchFamily="2" charset="-122"/>
                <a:sym typeface="+mn-ea"/>
              </a:rPr>
              <a:t>的观点</a:t>
            </a:r>
            <a:r>
              <a:rPr lang="zh-CN" altLang="en-US">
                <a:ea typeface="宋体" panose="02010600030101010101" pitchFamily="2" charset="-122"/>
                <a:sym typeface="+mn-ea"/>
              </a:rPr>
              <a:t>结论</a:t>
            </a:r>
            <a:r>
              <a:rPr lang="zh-CN" altLang="zh-CN">
                <a:ea typeface="宋体" panose="02010600030101010101" pitchFamily="2" charset="-122"/>
                <a:sym typeface="+mn-ea"/>
              </a:rPr>
              <a:t>都尽量突出出来。</a:t>
            </a:r>
            <a:endParaRPr lang="en-US" altLang="zh-CN">
              <a:solidFill>
                <a:srgbClr val="C00000"/>
              </a:solidFill>
              <a:ea typeface="宋体" panose="02010600030101010101" pitchFamily="2" charset="-122"/>
            </a:endParaRPr>
          </a:p>
          <a:p>
            <a:r>
              <a:rPr lang="en-US" altLang="zh-CN" b="1">
                <a:ea typeface="宋体" panose="02010600030101010101" pitchFamily="2" charset="-122"/>
                <a:sym typeface="+mn-ea"/>
              </a:rPr>
              <a:t>2</a:t>
            </a:r>
            <a:r>
              <a:rPr lang="zh-CN" altLang="en-US" b="1">
                <a:ea typeface="宋体" panose="02010600030101010101" pitchFamily="2" charset="-122"/>
                <a:sym typeface="+mn-ea"/>
              </a:rPr>
              <a:t>、</a:t>
            </a:r>
            <a:r>
              <a:rPr lang="zh-CN" altLang="zh-CN" b="1">
                <a:ea typeface="宋体" panose="02010600030101010101" pitchFamily="2" charset="-122"/>
                <a:sym typeface="+mn-ea"/>
              </a:rPr>
              <a:t>整理逻辑</a:t>
            </a:r>
            <a:r>
              <a:rPr lang="zh-CN" altLang="en-US" b="1">
                <a:ea typeface="宋体" panose="02010600030101010101" pitchFamily="2" charset="-122"/>
                <a:sym typeface="+mn-ea"/>
              </a:rPr>
              <a:t>。</a:t>
            </a:r>
            <a:r>
              <a:rPr lang="zh-CN" altLang="zh-CN">
                <a:ea typeface="宋体" panose="02010600030101010101" pitchFamily="2" charset="-122"/>
                <a:sym typeface="+mn-ea"/>
              </a:rPr>
              <a:t>还应该把观点之间的逻辑联系梳理出来</a:t>
            </a:r>
            <a:r>
              <a:rPr lang="zh-CN" altLang="en-US">
                <a:ea typeface="宋体" panose="02010600030101010101" pitchFamily="2" charset="-122"/>
                <a:sym typeface="+mn-ea"/>
              </a:rPr>
              <a:t>。</a:t>
            </a:r>
            <a:r>
              <a:rPr lang="zh-CN" altLang="zh-CN">
                <a:ea typeface="宋体" panose="02010600030101010101" pitchFamily="2" charset="-122"/>
                <a:sym typeface="+mn-ea"/>
              </a:rPr>
              <a:t>从而使</a:t>
            </a:r>
            <a:r>
              <a:rPr lang="zh-CN" altLang="en-US">
                <a:ea typeface="宋体" panose="02010600030101010101" pitchFamily="2" charset="-122"/>
                <a:sym typeface="+mn-ea"/>
              </a:rPr>
              <a:t>知识</a:t>
            </a:r>
            <a:r>
              <a:rPr lang="zh-CN" altLang="zh-CN">
                <a:ea typeface="宋体" panose="02010600030101010101" pitchFamily="2" charset="-122"/>
                <a:sym typeface="+mn-ea"/>
              </a:rPr>
              <a:t>系统化、逻辑化。要帮助</a:t>
            </a:r>
            <a:r>
              <a:rPr lang="zh-CN" altLang="en-US">
                <a:ea typeface="宋体" panose="02010600030101010101" pitchFamily="2" charset="-122"/>
                <a:sym typeface="+mn-ea"/>
              </a:rPr>
              <a:t>学员</a:t>
            </a:r>
            <a:r>
              <a:rPr lang="zh-CN" altLang="zh-CN">
                <a:ea typeface="宋体" panose="02010600030101010101" pitchFamily="2" charset="-122"/>
                <a:sym typeface="+mn-ea"/>
              </a:rPr>
              <a:t>整清逻辑是总结的一大任务</a:t>
            </a:r>
            <a:r>
              <a:rPr lang="zh-CN" altLang="en-US">
                <a:ea typeface="宋体" panose="02010600030101010101" pitchFamily="2" charset="-122"/>
                <a:sym typeface="+mn-ea"/>
              </a:rPr>
              <a:t>。</a:t>
            </a:r>
            <a:endParaRPr lang="en-US" altLang="zh-CN">
              <a:ea typeface="宋体" panose="02010600030101010101" pitchFamily="2" charset="-122"/>
            </a:endParaRPr>
          </a:p>
          <a:p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B801823-96DB-4EC2-991A-2DEE593AD1DA}" type="slidenum">
              <a:rPr lang="zh-CN" altLang="en-US" smtClean="0"/>
              <a:t>60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幻灯片图像占位符 1"/>
          <p:cNvSpPr>
            <a:spLocks noGrp="1" noRot="1" noChangeAspect="1" noChangeArrowheads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8194" name="文本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8195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/>
          <a:p>
            <a:fld id="{2A9EA4B5-9757-45FA-ACB3-9257ADA8891B}" type="slidenum">
              <a:rPr lang="zh-CN" altLang="en-US">
                <a:latin typeface="Calibri" panose="020F0502020204030204" pitchFamily="34" charset="0"/>
                <a:ea typeface="宋体" panose="02010600030101010101" pitchFamily="2" charset="-122"/>
              </a:rPr>
              <a:t>61</a:t>
            </a:fld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79875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>
                <a:ea typeface="宋体" panose="02010600030101010101" pitchFamily="2" charset="-122"/>
              </a:rPr>
              <a:t>教学指导：</a:t>
            </a:r>
            <a:endParaRPr lang="en-US" altLang="zh-CN">
              <a:ea typeface="宋体" panose="02010600030101010101" pitchFamily="2" charset="-122"/>
            </a:endParaRPr>
          </a:p>
          <a:p>
            <a:r>
              <a:rPr lang="en-US" altLang="zh-CN">
                <a:ea typeface="宋体" panose="02010600030101010101" pitchFamily="2" charset="-122"/>
              </a:rPr>
              <a:t>xxxxxxx</a:t>
            </a:r>
            <a:endParaRPr lang="zh-CN" altLang="en-US">
              <a:ea typeface="宋体" panose="02010600030101010101" pitchFamily="2" charset="-122"/>
            </a:endParaRPr>
          </a:p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223CBDB-43F2-49A8-ABF4-3FF254211649}" type="slidenum">
              <a:rPr lang="zh-CN" altLang="en-US" smtClean="0"/>
              <a:t>7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71683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>
                <a:sym typeface="+mn-ea"/>
              </a:rPr>
              <a:t>教学指导：</a:t>
            </a:r>
            <a:endParaRPr lang="zh-CN" altLang="en-US"/>
          </a:p>
          <a:p>
            <a:r>
              <a:rPr lang="zh-CN" altLang="en-US">
                <a:sym typeface="+mn-ea"/>
              </a:rPr>
              <a:t>这里给学员大致说一下本课会做到的课堂练习，让学员捉住重点知识，核心学习</a:t>
            </a:r>
            <a:endParaRPr lang="en-US" altLang="zh-CN"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4DDF83F-279F-4BE5-856F-323FF0D9C84C}" type="slidenum">
              <a:rPr lang="zh-CN" altLang="en-US" smtClean="0"/>
              <a:t>8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4294967295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9"/>
          </p:nvPr>
        </p:nvSpPr>
        <p:spPr/>
        <p:txBody>
          <a:bodyPr/>
          <a:lstStyle/>
          <a:p>
            <a:r>
              <a:rPr lang="zh-CN" altLang="en-US"/>
              <a:t>教学指导：</a:t>
            </a:r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/>
      </p:sp>
      <p:sp>
        <p:nvSpPr>
          <p:cNvPr id="12291" name="文本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r>
              <a:rPr lang="zh-CN" altLang="en-US">
                <a:latin typeface="Arial" panose="020B0604020202020204" pitchFamily="34" charset="0"/>
              </a:rPr>
              <a:t>教学指导：</a:t>
            </a:r>
          </a:p>
          <a:p>
            <a:pPr eaLnBrk="1" hangingPunct="1"/>
            <a:r>
              <a:rPr lang="zh-CN" altLang="en-US">
                <a:latin typeface="Arial" panose="020B0604020202020204" pitchFamily="34" charset="0"/>
              </a:rPr>
              <a:t>重点体现</a:t>
            </a:r>
            <a:r>
              <a:rPr lang="zh-CN" altLang="en-US" dirty="0">
                <a:sym typeface="+mn-ea"/>
              </a:rPr>
              <a:t>设计思想是</a:t>
            </a:r>
            <a:r>
              <a:rPr lang="en-US" altLang="zh-CN" dirty="0">
                <a:sym typeface="+mn-ea"/>
              </a:rPr>
              <a:t>write </a:t>
            </a:r>
            <a:r>
              <a:rPr lang="en-US" altLang="zh-CN" dirty="0" err="1">
                <a:sym typeface="+mn-ea"/>
              </a:rPr>
              <a:t>less,do</a:t>
            </a:r>
            <a:r>
              <a:rPr lang="en-US" altLang="zh-CN" dirty="0">
                <a:sym typeface="+mn-ea"/>
              </a:rPr>
              <a:t> more</a:t>
            </a:r>
          </a:p>
          <a:p>
            <a:pPr eaLnBrk="1" hangingPunct="1"/>
            <a:r>
              <a:rPr lang="zh-CN" altLang="en-US">
                <a:latin typeface="Arial" panose="020B0604020202020204" pitchFamily="34" charset="0"/>
              </a:rPr>
              <a:t>从而引出下一页</a:t>
            </a:r>
            <a:r>
              <a:rPr lang="en-US" altLang="zh-CN">
                <a:latin typeface="Arial" panose="020B0604020202020204" pitchFamily="34" charset="0"/>
              </a:rPr>
              <a:t>PPT</a:t>
            </a:r>
            <a:r>
              <a:rPr lang="zh-CN" altLang="en-US">
                <a:latin typeface="Arial" panose="020B0604020202020204" pitchFamily="34" charset="0"/>
              </a:rPr>
              <a:t>做隔行变色使用</a:t>
            </a:r>
            <a:r>
              <a:rPr lang="en-US" altLang="zh-CN">
                <a:latin typeface="Arial" panose="020B0604020202020204" pitchFamily="34" charset="0"/>
              </a:rPr>
              <a:t>JS</a:t>
            </a:r>
            <a:r>
              <a:rPr lang="zh-CN" altLang="en-US">
                <a:latin typeface="Arial" panose="020B0604020202020204" pitchFamily="34" charset="0"/>
              </a:rPr>
              <a:t>的话，代码量大，而使用</a:t>
            </a:r>
            <a:r>
              <a:rPr lang="en-US" altLang="zh-CN">
                <a:latin typeface="Arial" panose="020B0604020202020204" pitchFamily="34" charset="0"/>
              </a:rPr>
              <a:t>JQ</a:t>
            </a:r>
            <a:r>
              <a:rPr lang="zh-CN" altLang="en-US">
                <a:latin typeface="Arial" panose="020B0604020202020204" pitchFamily="34" charset="0"/>
              </a:rPr>
              <a:t>一句话就可以完成，体现出</a:t>
            </a:r>
            <a:r>
              <a:rPr lang="en-US" altLang="zh-CN">
                <a:latin typeface="Arial" panose="020B0604020202020204" pitchFamily="34" charset="0"/>
              </a:rPr>
              <a:t>JQ</a:t>
            </a:r>
            <a:r>
              <a:rPr lang="zh-CN" altLang="en-US">
                <a:latin typeface="Arial" panose="020B0604020202020204" pitchFamily="34" charset="0"/>
              </a:rPr>
              <a:t>的特点</a:t>
            </a:r>
          </a:p>
        </p:txBody>
      </p:sp>
      <p:sp>
        <p:nvSpPr>
          <p:cNvPr id="12292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fld id="{BFFB710E-E9EC-4E36-B125-4C4F5DDC8176}" type="slidenum">
              <a:rPr lang="zh-CN" altLang="en-US" smtClean="0">
                <a:latin typeface="Calibri" panose="020F0502020204030204" pitchFamily="34" charset="0"/>
              </a:rPr>
              <a:t>10</a:t>
            </a:fld>
            <a:endParaRPr lang="zh-CN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页脚占位符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233045" y="207645"/>
            <a:ext cx="8238490" cy="70675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txBody>
          <a:bodyPr lIns="0" tIns="0"/>
          <a:lstStyle>
            <a:lvl1pPr>
              <a:defRPr sz="2400" b="1">
                <a:solidFill>
                  <a:srgbClr val="009ADA"/>
                </a:solidFill>
              </a:defRPr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677545" y="1015365"/>
            <a:ext cx="7762875" cy="3394075"/>
          </a:xfrm>
        </p:spPr>
        <p:txBody>
          <a:bodyPr/>
          <a:lstStyle>
            <a:lvl1pPr marL="457200" indent="-457200">
              <a:lnSpc>
                <a:spcPct val="100000"/>
              </a:lnSpc>
              <a:buClr>
                <a:srgbClr val="0099D8"/>
              </a:buClr>
              <a:buFont typeface="Wingdings" panose="05000000000000000000" charset="0"/>
              <a:buChar char=""/>
              <a:defRPr sz="2400" b="1">
                <a:solidFill>
                  <a:srgbClr val="0B9FDD"/>
                </a:solidFill>
              </a:defRPr>
            </a:lvl1pPr>
            <a:lvl2pPr marL="800100" indent="-342900">
              <a:lnSpc>
                <a:spcPct val="100000"/>
              </a:lnSpc>
              <a:buClr>
                <a:srgbClr val="0099D8"/>
              </a:buClr>
              <a:buSzPct val="90000"/>
              <a:buFont typeface="Wingdings" panose="05000000000000000000" charset="0"/>
              <a:buChar char=""/>
              <a:defRPr sz="2200">
                <a:solidFill>
                  <a:schemeClr val="tx1"/>
                </a:solidFill>
              </a:defRPr>
            </a:lvl2pPr>
            <a:lvl3pPr marL="1200150" indent="-285750">
              <a:lnSpc>
                <a:spcPct val="100000"/>
              </a:lnSpc>
              <a:buClr>
                <a:srgbClr val="0099D8"/>
              </a:buClr>
              <a:buSzPct val="85000"/>
              <a:buFont typeface="Wingdings" panose="05000000000000000000" charset="0"/>
              <a:buChar char=""/>
              <a:defRPr sz="2000"/>
            </a:lvl3pPr>
            <a:lvl4pPr marL="1657350" indent="-285750">
              <a:lnSpc>
                <a:spcPct val="100000"/>
              </a:lnSpc>
              <a:buClr>
                <a:srgbClr val="0099D8"/>
              </a:buClr>
              <a:buFont typeface="Webdings" panose="05030102010509060703" charset="0"/>
              <a:buChar char="4"/>
              <a:defRPr/>
            </a:lvl4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endParaRPr lang="zh-CN" altLang="en-US" strike="noStrike" noProof="1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r>
              <a:rPr lang="en-US" altLang="zh-CN" dirty="0"/>
              <a:t>/62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43840" y="207645"/>
            <a:ext cx="8185785" cy="70675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txBody>
          <a:bodyPr lIns="0" tIns="0"/>
          <a:lstStyle>
            <a:lvl1pPr>
              <a:defRPr sz="2800" b="1">
                <a:solidFill>
                  <a:srgbClr val="0099D9"/>
                </a:solidFill>
              </a:defRPr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9" name="内容占位符 8"/>
          <p:cNvSpPr>
            <a:spLocks noGrp="1"/>
          </p:cNvSpPr>
          <p:nvPr>
            <p:ph idx="1"/>
          </p:nvPr>
        </p:nvSpPr>
        <p:spPr>
          <a:xfrm>
            <a:off x="677545" y="1015365"/>
            <a:ext cx="7762875" cy="3394075"/>
          </a:xfrm>
        </p:spPr>
        <p:txBody>
          <a:bodyPr/>
          <a:lstStyle>
            <a:lvl1pPr marL="457200" indent="-457200">
              <a:lnSpc>
                <a:spcPct val="100000"/>
              </a:lnSpc>
              <a:buClr>
                <a:srgbClr val="0099D8"/>
              </a:buClr>
              <a:buFont typeface="Wingdings" panose="05000000000000000000" charset="0"/>
              <a:buChar char=""/>
              <a:defRPr sz="2400" b="1">
                <a:solidFill>
                  <a:srgbClr val="0B9FDD"/>
                </a:solidFill>
              </a:defRPr>
            </a:lvl1pPr>
            <a:lvl2pPr marL="800100" indent="-342900">
              <a:lnSpc>
                <a:spcPct val="100000"/>
              </a:lnSpc>
              <a:buClr>
                <a:srgbClr val="0099D8"/>
              </a:buClr>
              <a:buSzPct val="90000"/>
              <a:buFont typeface="Wingdings" panose="05000000000000000000" charset="0"/>
              <a:buChar char=""/>
              <a:defRPr sz="2200">
                <a:solidFill>
                  <a:schemeClr val="tx1"/>
                </a:solidFill>
              </a:defRPr>
            </a:lvl2pPr>
            <a:lvl3pPr marL="1200150" indent="-285750">
              <a:lnSpc>
                <a:spcPct val="100000"/>
              </a:lnSpc>
              <a:buClr>
                <a:srgbClr val="0099D8"/>
              </a:buClr>
              <a:buSzPct val="85000"/>
              <a:buFont typeface="Wingdings" panose="05000000000000000000" charset="0"/>
              <a:buChar char=""/>
              <a:defRPr sz="2000"/>
            </a:lvl3pPr>
            <a:lvl4pPr marL="1657350" indent="-285750">
              <a:lnSpc>
                <a:spcPct val="100000"/>
              </a:lnSpc>
              <a:buClr>
                <a:srgbClr val="0099D8"/>
              </a:buClr>
              <a:buFont typeface="Webdings" panose="05030102010509060703" charset="0"/>
              <a:buChar char="4"/>
              <a:defRPr/>
            </a:lvl4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  <a:p>
            <a:pPr lvl="5" fontAlgn="base"/>
            <a:r>
              <a:rPr lang="zh-CN" altLang="en-US" strike="noStrike" noProof="1"/>
              <a:t>６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r>
              <a:rPr lang="zh-CN" altLang="en-US" dirty="0"/>
              <a:t>/</a:t>
            </a:r>
            <a:r>
              <a:rPr lang="en-US" altLang="zh-CN" dirty="0"/>
              <a:t>10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3008313" cy="871537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437"/>
          </a:xfrm>
        </p:spPr>
        <p:txBody>
          <a:bodyPr/>
          <a:lstStyle>
            <a:lvl1pPr>
              <a:buFont typeface="Wingdings" panose="05000000000000000000" charset="0"/>
              <a:buChar char=""/>
              <a:defRPr sz="3200"/>
            </a:lvl1pPr>
            <a:lvl2pPr>
              <a:buFont typeface="Wingdings" panose="05000000000000000000" charset="0"/>
              <a:buChar char=""/>
              <a:defRPr sz="2800"/>
            </a:lvl2pPr>
            <a:lvl3pPr>
              <a:buFont typeface="Wingdings" panose="05000000000000000000" charset="0"/>
              <a:buChar char=""/>
              <a:defRPr sz="2400"/>
            </a:lvl3pPr>
            <a:lvl4pPr>
              <a:buFont typeface="Webdings" panose="05030102010509060703" charset="0"/>
              <a:buChar char="4"/>
              <a:defRPr sz="2000"/>
            </a:lvl4pPr>
            <a:lvl5pPr>
              <a:buFont typeface="Wingdings" panose="05000000000000000000" charset="0"/>
              <a:buChar char=""/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076325"/>
            <a:ext cx="3008313" cy="35179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r>
              <a:rPr lang="zh-CN" altLang="en-US" dirty="0"/>
              <a:t>/</a:t>
            </a:r>
            <a:r>
              <a:rPr lang="en-US" altLang="zh-CN" dirty="0"/>
              <a:t>10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4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900"/>
            <a:ext cx="5486400" cy="6032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r>
              <a:rPr lang="zh-CN" altLang="en-US" dirty="0"/>
              <a:t>/</a:t>
            </a:r>
            <a:r>
              <a:rPr lang="en-US" altLang="zh-CN" dirty="0"/>
              <a:t>10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286380" y="349251"/>
            <a:ext cx="3429024" cy="436549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556260" y="797560"/>
            <a:ext cx="8422640" cy="3394075"/>
          </a:xfrm>
        </p:spPr>
        <p:txBody>
          <a:bodyPr vert="eaVert"/>
          <a:lstStyle>
            <a:lvl1pPr>
              <a:buFont typeface="Wingdings" panose="05000000000000000000" charset="0"/>
              <a:buChar char=""/>
              <a:defRPr/>
            </a:lvl1pPr>
            <a:lvl2pPr>
              <a:buFont typeface="Wingdings" panose="05000000000000000000" charset="0"/>
              <a:buChar char=""/>
              <a:defRPr/>
            </a:lvl2pPr>
            <a:lvl3pPr>
              <a:buFont typeface="Wingdings" panose="05000000000000000000" charset="0"/>
              <a:buChar char=""/>
              <a:defRPr/>
            </a:lvl3pPr>
            <a:lvl4pPr>
              <a:buFont typeface="Webdings" panose="05030102010509060703" charset="0"/>
              <a:buChar char="4"/>
              <a:defRPr/>
            </a:lvl4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r>
              <a:rPr lang="zh-CN" altLang="en-US" dirty="0"/>
              <a:t>/</a:t>
            </a:r>
            <a:r>
              <a:rPr lang="en-US" altLang="zh-CN" dirty="0"/>
              <a:t>10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0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7850"/>
          </a:xfrm>
        </p:spPr>
        <p:txBody>
          <a:bodyPr vert="eaVert"/>
          <a:lstStyle>
            <a:lvl1pPr>
              <a:buFont typeface="Wingdings" panose="05000000000000000000" charset="0"/>
              <a:buChar char=""/>
              <a:defRPr/>
            </a:lvl1pPr>
            <a:lvl2pPr>
              <a:buFont typeface="Wingdings" panose="05000000000000000000" charset="0"/>
              <a:buChar char=""/>
              <a:defRPr/>
            </a:lvl2pPr>
            <a:lvl3pPr>
              <a:buFont typeface="Wingdings" panose="05000000000000000000" charset="0"/>
              <a:buChar char=""/>
              <a:defRPr/>
            </a:lvl3pPr>
            <a:lvl4pPr>
              <a:buFont typeface="Webdings" panose="05030102010509060703" charset="0"/>
              <a:buChar char="4"/>
              <a:defRPr/>
            </a:lvl4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r>
              <a:rPr lang="zh-CN" altLang="en-US" dirty="0"/>
              <a:t>/</a:t>
            </a:r>
            <a:r>
              <a:rPr lang="en-US" altLang="zh-CN" dirty="0"/>
              <a:t>10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9" y="0"/>
            <a:ext cx="9140842" cy="5143500"/>
          </a:xfrm>
          <a:prstGeom prst="rect">
            <a:avLst/>
          </a:prstGeom>
        </p:spPr>
      </p:pic>
      <p:sp>
        <p:nvSpPr>
          <p:cNvPr id="2051" name="标题 1"/>
          <p:cNvSpPr>
            <a:spLocks noGrp="1"/>
          </p:cNvSpPr>
          <p:nvPr>
            <p:ph type="ctrTitle" hasCustomPrompt="1"/>
          </p:nvPr>
        </p:nvSpPr>
        <p:spPr>
          <a:xfrm>
            <a:off x="685800" y="1635646"/>
            <a:ext cx="7772400" cy="1104900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anchor="ctr">
            <a:normAutofit/>
          </a:bodyPr>
          <a:lstStyle>
            <a:lvl1pPr lvl="0" algn="ctr">
              <a:defRPr sz="4600" b="1" kern="1200">
                <a:solidFill>
                  <a:schemeClr val="bg1"/>
                </a:solidFill>
              </a:defRPr>
            </a:lvl1pPr>
          </a:lstStyle>
          <a:p>
            <a:pPr lvl="0" fontAlgn="base"/>
            <a:r>
              <a:rPr lang="en-US" altLang="zh-CN" strike="noStrike" noProof="1"/>
              <a:t>16/9</a:t>
            </a:r>
            <a:r>
              <a:rPr lang="zh-CN" altLang="en-US" strike="noStrike" noProof="1"/>
              <a:t>录屏模板</a:t>
            </a:r>
          </a:p>
        </p:txBody>
      </p:sp>
      <p:pic>
        <p:nvPicPr>
          <p:cNvPr id="2" name="Picture 5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84168" y="4544695"/>
            <a:ext cx="2896731" cy="4552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9" y="0"/>
            <a:ext cx="9140842" cy="5143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1849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0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buFont typeface="Arial" panose="020B0604020202020204" pitchFamily="34" charset="0"/>
              <a:buNone/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buFont typeface="Arial" panose="020B0604020202020204" pitchFamily="34" charset="0"/>
              <a:buNone/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endParaRPr lang="zh-CN" altLang="en-US"/>
          </a:p>
        </p:txBody>
      </p:sp>
      <p:sp>
        <p:nvSpPr>
          <p:cNvPr id="1031" name="标题占位符 1"/>
          <p:cNvSpPr>
            <a:spLocks noGrp="1"/>
          </p:cNvSpPr>
          <p:nvPr>
            <p:ph type="title"/>
          </p:nvPr>
        </p:nvSpPr>
        <p:spPr bwMode="auto">
          <a:xfrm>
            <a:off x="48260" y="286385"/>
            <a:ext cx="5874385" cy="51117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6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673735" y="977900"/>
            <a:ext cx="7797165" cy="31877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buFont typeface="Arial" panose="020B0604020202020204" pitchFamily="34" charset="0"/>
              <a:buNone/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r>
              <a:rPr lang="en-US" altLang="zh-CN" dirty="0"/>
              <a:t>/10</a:t>
            </a:r>
            <a:endParaRPr lang="zh-CN" altLang="en-US" dirty="0"/>
          </a:p>
        </p:txBody>
      </p:sp>
      <p:pic>
        <p:nvPicPr>
          <p:cNvPr id="8" name="图片 7" descr="logo"/>
          <p:cNvPicPr>
            <a:picLocks noChangeAspect="1" noChangeArrowheads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2441" y="-7620"/>
            <a:ext cx="1492250" cy="89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800" b="1" kern="1200">
          <a:solidFill>
            <a:srgbClr val="0B9FDD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  <a:lvl2pPr algn="r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2pPr>
      <a:lvl3pPr algn="r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3pPr>
      <a:lvl4pPr algn="r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4pPr>
      <a:lvl5pPr algn="r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5pPr>
      <a:lvl6pPr marL="457200" algn="r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6pPr>
      <a:lvl7pPr marL="914400" algn="r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7pPr>
      <a:lvl8pPr marL="1371600" algn="r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8pPr>
      <a:lvl9pPr marL="1828800" algn="r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009ADA"/>
        </a:buClr>
        <a:buFont typeface="Wingdings" panose="05000000000000000000" charset="0"/>
        <a:buChar char=""/>
        <a:defRPr sz="2400" b="1" kern="1200">
          <a:solidFill>
            <a:srgbClr val="009ADA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009ADA"/>
        </a:buClr>
        <a:buFont typeface="Wingdings" panose="05000000000000000000" charset="0"/>
        <a:buChar char=""/>
        <a:defRPr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009ADA"/>
        </a:buClr>
        <a:buFont typeface="Wingdings" panose="05000000000000000000" charset="0"/>
        <a:buChar char=""/>
        <a:defRPr sz="16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009ADA"/>
        </a:buClr>
        <a:buFont typeface="Webdings" panose="05030102010509060703" charset="0"/>
        <a:buChar char="4"/>
        <a:defRPr sz="1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009ADA"/>
        </a:buClr>
        <a:buFont typeface="Wingdings" panose="05000000000000000000" charset="0"/>
        <a:buChar char=""/>
        <a:defRPr sz="12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4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4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wmf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wmf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5121"/>
          <p:cNvSpPr>
            <a:spLocks noGrp="1"/>
          </p:cNvSpPr>
          <p:nvPr>
            <p:ph type="ctrTitle"/>
          </p:nvPr>
        </p:nvSpPr>
        <p:spPr>
          <a:xfrm>
            <a:off x="467544" y="1707654"/>
            <a:ext cx="8136904" cy="1440160"/>
          </a:xfrm>
        </p:spPr>
        <p:txBody>
          <a:bodyPr wrap="square" anchor="ctr">
            <a:normAutofit/>
          </a:bodyPr>
          <a:lstStyle/>
          <a:p>
            <a:r>
              <a:rPr lang="zh-CN" altLang="en-US" sz="5400" dirty="0"/>
              <a:t>第一章 </a:t>
            </a:r>
            <a:r>
              <a:rPr lang="en-US" altLang="zh-CN" sz="5400" dirty="0">
                <a:sym typeface="+mn-ea"/>
              </a:rPr>
              <a:t>jQuery</a:t>
            </a:r>
            <a:r>
              <a:rPr lang="zh-CN" altLang="en-US" sz="5400" dirty="0">
                <a:sym typeface="+mn-ea"/>
              </a:rPr>
              <a:t>基础</a:t>
            </a:r>
            <a:endParaRPr lang="zh-CN" altLang="en-US" sz="5400" strike="noStrike" kern="1200" noProof="1">
              <a:solidFill>
                <a:srgbClr val="00996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  <a:sym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标题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775">
                <a:sym typeface="+mn-ea"/>
              </a:rPr>
              <a:t>jQuery</a:t>
            </a:r>
            <a:r>
              <a:rPr sz="2775">
                <a:sym typeface="+mn-ea"/>
              </a:rPr>
              <a:t>简介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47" name="内容占位符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sym typeface="+mn-ea"/>
              </a:rPr>
              <a:t>jQuery</a:t>
            </a:r>
            <a:r>
              <a:rPr lang="zh-CN" altLang="en-US" dirty="0">
                <a:sym typeface="+mn-ea"/>
              </a:rPr>
              <a:t>由美国人</a:t>
            </a:r>
            <a:r>
              <a:rPr lang="en-US" dirty="0">
                <a:sym typeface="+mn-ea"/>
              </a:rPr>
              <a:t>John </a:t>
            </a:r>
            <a:r>
              <a:rPr lang="en-US" dirty="0" err="1">
                <a:sym typeface="+mn-ea"/>
              </a:rPr>
              <a:t>Resig</a:t>
            </a:r>
            <a:r>
              <a:rPr lang="zh-CN" altLang="en-US" dirty="0">
                <a:sym typeface="+mn-ea"/>
              </a:rPr>
              <a:t>于</a:t>
            </a:r>
            <a:r>
              <a:rPr lang="en-US" dirty="0">
                <a:sym typeface="+mn-ea"/>
              </a:rPr>
              <a:t>2006</a:t>
            </a:r>
            <a:r>
              <a:rPr lang="zh-CN" altLang="en-US" dirty="0">
                <a:sym typeface="+mn-ea"/>
              </a:rPr>
              <a:t>年创建</a:t>
            </a:r>
          </a:p>
          <a:p>
            <a:r>
              <a:rPr lang="en-US" dirty="0" err="1">
                <a:sym typeface="+mn-ea"/>
              </a:rPr>
              <a:t>jQuery</a:t>
            </a:r>
            <a:r>
              <a:rPr lang="zh-CN" altLang="en-US" dirty="0">
                <a:sym typeface="+mn-ea"/>
              </a:rPr>
              <a:t>是目前最流行的</a:t>
            </a:r>
            <a:r>
              <a:rPr lang="en-US" dirty="0">
                <a:sym typeface="+mn-ea"/>
              </a:rPr>
              <a:t>JavaScript</a:t>
            </a:r>
            <a:r>
              <a:rPr lang="zh-CN" altLang="en-US" dirty="0">
                <a:sym typeface="+mn-ea"/>
              </a:rPr>
              <a:t>程序库，它是对</a:t>
            </a:r>
            <a:r>
              <a:rPr lang="en-US" dirty="0">
                <a:sym typeface="+mn-ea"/>
              </a:rPr>
              <a:t>JavaScript</a:t>
            </a:r>
            <a:r>
              <a:rPr lang="zh-CN" altLang="en-US" dirty="0">
                <a:sym typeface="+mn-ea"/>
              </a:rPr>
              <a:t>对象和函数的封装</a:t>
            </a:r>
          </a:p>
          <a:p>
            <a:r>
              <a:rPr lang="zh-CN" altLang="en-US" dirty="0">
                <a:sym typeface="+mn-ea"/>
              </a:rPr>
              <a:t>它的设计思想是</a:t>
            </a:r>
            <a:r>
              <a:rPr lang="en-US" altLang="zh-CN" dirty="0">
                <a:sym typeface="+mn-ea"/>
              </a:rPr>
              <a:t>write </a:t>
            </a:r>
            <a:r>
              <a:rPr lang="en-US" altLang="zh-CN" dirty="0" err="1">
                <a:sym typeface="+mn-ea"/>
              </a:rPr>
              <a:t>less,do</a:t>
            </a:r>
            <a:r>
              <a:rPr lang="en-US" altLang="zh-CN" dirty="0">
                <a:sym typeface="+mn-ea"/>
              </a:rPr>
              <a:t> more</a:t>
            </a:r>
          </a:p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8437" name="Picture 2" descr="C:\Users\zhi.li\Desktop\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694" y="3470140"/>
            <a:ext cx="3230166" cy="11251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388277C0-2CE7-42E6-8C02-DC00278E371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10</a:t>
            </a:fld>
            <a:r>
              <a:rPr lang="en-US" altLang="zh-CN" dirty="0"/>
              <a:t>/62</a:t>
            </a:r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标题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sz="2775">
                <a:sym typeface="+mn-ea"/>
              </a:rPr>
              <a:t>初识</a:t>
            </a:r>
            <a:r>
              <a:rPr lang="en-US" sz="2775">
                <a:sym typeface="+mn-ea"/>
              </a:rPr>
              <a:t>jQuery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47" name="内容占位符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实现隔行变色效果，只需一句关键代码</a:t>
            </a:r>
          </a:p>
          <a:p>
            <a:endParaRPr lang="zh-CN" altLang="en-US" dirty="0">
              <a:sym typeface="+mn-ea"/>
            </a:endParaRPr>
          </a:p>
          <a:p>
            <a:endParaRPr lang="zh-CN" altLang="en-US" dirty="0">
              <a:sym typeface="+mn-ea"/>
            </a:endParaRPr>
          </a:p>
          <a:p>
            <a:endParaRPr lang="zh-CN" altLang="en-US" dirty="0">
              <a:sym typeface="+mn-ea"/>
            </a:endParaRPr>
          </a:p>
          <a:p>
            <a:endParaRPr lang="zh-CN" altLang="en-US" dirty="0">
              <a:sym typeface="+mn-ea"/>
            </a:endParaRPr>
          </a:p>
          <a:p>
            <a:endParaRPr lang="en-US" altLang="zh-CN" dirty="0">
              <a:sym typeface="+mn-ea"/>
            </a:endParaRPr>
          </a:p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050" name="Picture 2" descr="F:\2016年工作\ACCP8.0产品开发\jQuery\案例源码\chapter05\Chapter05截图\图5.1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137" y="1779747"/>
            <a:ext cx="6273641" cy="2015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utoShape 3"/>
          <p:cNvSpPr>
            <a:spLocks noChangeArrowheads="1"/>
          </p:cNvSpPr>
          <p:nvPr/>
        </p:nvSpPr>
        <p:spPr bwMode="auto">
          <a:xfrm>
            <a:off x="1090136" y="4001452"/>
            <a:ext cx="4528185" cy="300082"/>
          </a:xfrm>
          <a:prstGeom prst="roundRect">
            <a:avLst>
              <a:gd name="adj" fmla="val 0"/>
            </a:avLst>
          </a:prstGeom>
          <a:solidFill>
            <a:srgbClr val="E7F7F1"/>
          </a:solidFill>
          <a:ln w="50800" cap="flat" cmpd="sng" algn="ctr">
            <a:solidFill>
              <a:srgbClr val="0099D8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350" b="1" dirty="0">
                <a:ea typeface="宋体" panose="02010600030101010101" pitchFamily="2" charset="-122"/>
              </a:rPr>
              <a:t>$("</a:t>
            </a:r>
            <a:r>
              <a:rPr lang="en-US" sz="1350" b="1" dirty="0" err="1">
                <a:ea typeface="宋体" panose="02010600030101010101" pitchFamily="2" charset="-122"/>
              </a:rPr>
              <a:t>tr:even</a:t>
            </a:r>
            <a:r>
              <a:rPr lang="en-US" sz="1350" b="1" dirty="0">
                <a:ea typeface="宋体" panose="02010600030101010101" pitchFamily="2" charset="-122"/>
              </a:rPr>
              <a:t>").</a:t>
            </a:r>
            <a:r>
              <a:rPr lang="en-US" sz="1350" b="1" dirty="0" err="1">
                <a:ea typeface="宋体" panose="02010600030101010101" pitchFamily="2" charset="-122"/>
              </a:rPr>
              <a:t>css</a:t>
            </a:r>
            <a:r>
              <a:rPr lang="en-US" sz="1350" b="1" dirty="0">
                <a:ea typeface="宋体" panose="02010600030101010101" pitchFamily="2" charset="-122"/>
              </a:rPr>
              <a:t>("background-color","#e8f0f2");</a:t>
            </a:r>
            <a:endParaRPr lang="en-US" altLang="zh-CN" sz="1350" b="1" dirty="0">
              <a:ea typeface="宋体" panose="02010600030101010101" pitchFamily="2" charset="-122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3058BF2-198E-41C8-9BC7-0A9B5405F64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11</a:t>
            </a:fld>
            <a:r>
              <a:rPr lang="en-US" altLang="zh-CN" dirty="0"/>
              <a:t>/62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标题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775">
                <a:sym typeface="+mn-ea"/>
              </a:rPr>
              <a:t>jQuery</a:t>
            </a:r>
            <a:r>
              <a:rPr sz="2775">
                <a:sym typeface="+mn-ea"/>
              </a:rPr>
              <a:t>能做什么</a:t>
            </a:r>
            <a:endParaRPr lang="en-US" altLang="zh-CN"/>
          </a:p>
        </p:txBody>
      </p:sp>
      <p:sp>
        <p:nvSpPr>
          <p:cNvPr id="7171" name="内容占位符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>
                <a:sym typeface="+mn-ea"/>
              </a:rPr>
              <a:t>访问和操作</a:t>
            </a:r>
            <a:r>
              <a:rPr lang="en-US" dirty="0">
                <a:sym typeface="+mn-ea"/>
              </a:rPr>
              <a:t>DOM</a:t>
            </a:r>
            <a:r>
              <a:rPr lang="zh-CN" altLang="en-US" dirty="0">
                <a:sym typeface="+mn-ea"/>
              </a:rPr>
              <a:t>元素</a:t>
            </a:r>
            <a:endParaRPr lang="en-US" altLang="zh-CN" dirty="0"/>
          </a:p>
          <a:p>
            <a:pPr>
              <a:defRPr/>
            </a:pPr>
            <a:r>
              <a:rPr lang="zh-CN" altLang="en-US" dirty="0">
                <a:sym typeface="+mn-ea"/>
              </a:rPr>
              <a:t>控制页面样式</a:t>
            </a:r>
            <a:endParaRPr lang="en-US" altLang="zh-CN" dirty="0"/>
          </a:p>
          <a:p>
            <a:pPr>
              <a:defRPr/>
            </a:pPr>
            <a:r>
              <a:rPr lang="zh-CN" altLang="en-US" dirty="0">
                <a:sym typeface="+mn-ea"/>
              </a:rPr>
              <a:t>对页面事件进行处理</a:t>
            </a:r>
            <a:endParaRPr lang="en-US" altLang="zh-CN" dirty="0"/>
          </a:p>
          <a:p>
            <a:pPr>
              <a:defRPr/>
            </a:pPr>
            <a:r>
              <a:rPr lang="zh-CN" altLang="en-US" dirty="0">
                <a:sym typeface="+mn-ea"/>
              </a:rPr>
              <a:t>扩展新的</a:t>
            </a:r>
            <a:r>
              <a:rPr lang="en-US" dirty="0" err="1">
                <a:sym typeface="+mn-ea"/>
              </a:rPr>
              <a:t>jQuery</a:t>
            </a:r>
            <a:r>
              <a:rPr lang="zh-CN" altLang="en-US" dirty="0">
                <a:sym typeface="+mn-ea"/>
              </a:rPr>
              <a:t>插件</a:t>
            </a:r>
            <a:endParaRPr lang="en-US" altLang="zh-CN" dirty="0"/>
          </a:p>
          <a:p>
            <a:pPr>
              <a:defRPr/>
            </a:pPr>
            <a:r>
              <a:rPr lang="zh-CN" altLang="en-US" dirty="0">
                <a:sym typeface="+mn-ea"/>
              </a:rPr>
              <a:t>与</a:t>
            </a:r>
            <a:r>
              <a:rPr lang="en-US" dirty="0">
                <a:sym typeface="+mn-ea"/>
              </a:rPr>
              <a:t>Ajax</a:t>
            </a:r>
            <a:r>
              <a:rPr lang="zh-CN" altLang="en-US" dirty="0">
                <a:sym typeface="+mn-ea"/>
              </a:rPr>
              <a:t>技术完美结合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35BDC2C-90FA-4D75-8B82-78EA581D292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12</a:t>
            </a:fld>
            <a:r>
              <a:rPr lang="en-US" altLang="zh-CN" dirty="0"/>
              <a:t>/62</a:t>
            </a:r>
            <a:endParaRPr 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标题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775">
                <a:sym typeface="+mn-ea"/>
              </a:rPr>
              <a:t>jQuery</a:t>
            </a:r>
            <a:r>
              <a:rPr sz="2775">
                <a:sym typeface="+mn-ea"/>
              </a:rPr>
              <a:t>的优势</a:t>
            </a:r>
            <a:endParaRPr lang="en-US" altLang="zh-CN"/>
          </a:p>
        </p:txBody>
      </p:sp>
      <p:sp>
        <p:nvSpPr>
          <p:cNvPr id="7171" name="内容占位符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sz="2100">
                <a:sym typeface="+mn-ea"/>
              </a:rPr>
              <a:t>体积小，压缩后只有</a:t>
            </a:r>
            <a:r>
              <a:rPr lang="en-US" sz="2100">
                <a:sym typeface="+mn-ea"/>
              </a:rPr>
              <a:t>100KB</a:t>
            </a:r>
            <a:r>
              <a:rPr lang="zh-CN" altLang="en-US" sz="2100">
                <a:sym typeface="+mn-ea"/>
              </a:rPr>
              <a:t>左右</a:t>
            </a:r>
          </a:p>
          <a:p>
            <a:pPr>
              <a:defRPr/>
            </a:pPr>
            <a:r>
              <a:rPr lang="zh-CN" altLang="en-US" sz="2100">
                <a:sym typeface="+mn-ea"/>
              </a:rPr>
              <a:t>强大的选择器</a:t>
            </a:r>
          </a:p>
          <a:p>
            <a:pPr>
              <a:defRPr/>
            </a:pPr>
            <a:r>
              <a:rPr lang="zh-CN" altLang="en-US" sz="2100">
                <a:sym typeface="+mn-ea"/>
              </a:rPr>
              <a:t>出色的</a:t>
            </a:r>
            <a:r>
              <a:rPr lang="en-US" sz="2100">
                <a:sym typeface="+mn-ea"/>
              </a:rPr>
              <a:t>DOM</a:t>
            </a:r>
            <a:r>
              <a:rPr lang="zh-CN" altLang="en-US" sz="2100">
                <a:sym typeface="+mn-ea"/>
              </a:rPr>
              <a:t>封装</a:t>
            </a:r>
          </a:p>
          <a:p>
            <a:pPr>
              <a:defRPr/>
            </a:pPr>
            <a:r>
              <a:rPr lang="zh-CN" altLang="en-US" sz="2100">
                <a:sym typeface="+mn-ea"/>
              </a:rPr>
              <a:t>可靠的事件处理机制</a:t>
            </a:r>
          </a:p>
          <a:p>
            <a:pPr>
              <a:defRPr/>
            </a:pPr>
            <a:r>
              <a:rPr lang="zh-CN" altLang="en-US" sz="2100">
                <a:sym typeface="+mn-ea"/>
              </a:rPr>
              <a:t>出色的浏览器兼容性</a:t>
            </a:r>
          </a:p>
          <a:p>
            <a:pPr>
              <a:defRPr/>
            </a:pPr>
            <a:r>
              <a:rPr lang="zh-CN" altLang="en-US" sz="2100">
                <a:sym typeface="+mn-ea"/>
              </a:rPr>
              <a:t>使用隐式迭代简化编程</a:t>
            </a:r>
          </a:p>
          <a:p>
            <a:pPr>
              <a:defRPr/>
            </a:pPr>
            <a:r>
              <a:rPr lang="zh-CN" altLang="en-US" sz="2100">
                <a:sym typeface="+mn-ea"/>
              </a:rPr>
              <a:t>丰富的插件支持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33D8AC8-C10E-426B-9F47-35D03F19608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13</a:t>
            </a:fld>
            <a:r>
              <a:rPr lang="en-US" altLang="zh-CN" dirty="0"/>
              <a:t>/62</a:t>
            </a:r>
            <a:endParaRPr 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标题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sz="2775">
                <a:sym typeface="+mn-ea"/>
              </a:rPr>
              <a:t>获取</a:t>
            </a:r>
            <a:r>
              <a:rPr lang="en-US" sz="2775">
                <a:sym typeface="+mn-ea"/>
              </a:rPr>
              <a:t>jQuery</a:t>
            </a:r>
            <a:endParaRPr lang="zh-CN" altLang="en-US"/>
          </a:p>
        </p:txBody>
      </p:sp>
      <p:sp>
        <p:nvSpPr>
          <p:cNvPr id="8195" name="内容占位符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进入</a:t>
            </a:r>
            <a:r>
              <a:rPr lang="en-US">
                <a:sym typeface="+mn-ea"/>
              </a:rPr>
              <a:t>jQuery</a:t>
            </a:r>
            <a:r>
              <a:rPr lang="zh-CN" altLang="en-US">
                <a:sym typeface="+mn-ea"/>
              </a:rPr>
              <a:t>官网：</a:t>
            </a:r>
            <a:r>
              <a:rPr lang="en-US">
                <a:sym typeface="+mn-ea"/>
              </a:rPr>
              <a:t>http://jquery.com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602" y="1701165"/>
            <a:ext cx="5279708" cy="1946910"/>
          </a:xfrm>
          <a:prstGeom prst="rect">
            <a:avLst/>
          </a:prstGeom>
        </p:spPr>
      </p:pic>
      <p:sp>
        <p:nvSpPr>
          <p:cNvPr id="3" name="AutoShape 17"/>
          <p:cNvSpPr>
            <a:spLocks noChangeArrowheads="1"/>
          </p:cNvSpPr>
          <p:nvPr/>
        </p:nvSpPr>
        <p:spPr bwMode="auto">
          <a:xfrm>
            <a:off x="5213985" y="3985216"/>
            <a:ext cx="1281113" cy="275034"/>
          </a:xfrm>
          <a:prstGeom prst="roundRect">
            <a:avLst>
              <a:gd name="adj" fmla="val 16667"/>
            </a:avLst>
          </a:prstGeom>
          <a:solidFill>
            <a:srgbClr val="0099D8"/>
          </a:solidFill>
          <a:ln w="38100" algn="ctr">
            <a:solidFill>
              <a:srgbClr val="0099D8"/>
            </a:solidFill>
            <a:round/>
            <a:headEnd type="triangle"/>
            <a:tailEnd type="none" w="med" len="med"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eaLnBrk="0" hangingPunct="0">
              <a:buClr>
                <a:srgbClr val="233DA9"/>
              </a:buClr>
              <a:buSzPct val="80000"/>
              <a:defRPr/>
            </a:pPr>
            <a:r>
              <a:rPr lang="zh-CN" altLang="en-US" sz="1350" b="1" kern="0" dirty="0">
                <a:solidFill>
                  <a:schemeClr val="bg1"/>
                </a:solidFill>
                <a:latin typeface="+mn-ea"/>
              </a:rPr>
              <a:t>点击此处下载</a:t>
            </a:r>
          </a:p>
        </p:txBody>
      </p:sp>
      <p:cxnSp>
        <p:nvCxnSpPr>
          <p:cNvPr id="4" name="直接箭头连接符 3"/>
          <p:cNvCxnSpPr/>
          <p:nvPr/>
        </p:nvCxnSpPr>
        <p:spPr bwMode="auto">
          <a:xfrm flipH="1" flipV="1">
            <a:off x="5553075" y="3169920"/>
            <a:ext cx="171450" cy="766763"/>
          </a:xfrm>
          <a:prstGeom prst="straightConnector1">
            <a:avLst/>
          </a:prstGeom>
          <a:ln cmpd="sng">
            <a:solidFill>
              <a:srgbClr val="0099D8"/>
            </a:solidFill>
            <a:headEnd type="none"/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prstMaterial="dkEdge">
            <a:bevelT w="0" h="0"/>
            <a:contourClr>
              <a:schemeClr val="accent1">
                <a:satMod val="110000"/>
              </a:scheme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1110088-7BBE-4844-9762-0A1C7D131C9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14</a:t>
            </a:fld>
            <a:r>
              <a:rPr lang="en-US" altLang="zh-CN" dirty="0"/>
              <a:t>/62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标题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775">
                <a:sym typeface="+mn-ea"/>
              </a:rPr>
              <a:t>jQuery</a:t>
            </a:r>
            <a:r>
              <a:rPr sz="2775">
                <a:sym typeface="+mn-ea"/>
              </a:rPr>
              <a:t>库文件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47" name="内容占位符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 err="1">
                <a:sym typeface="+mn-ea"/>
              </a:rPr>
              <a:t>jQuery</a:t>
            </a:r>
            <a:r>
              <a:rPr lang="zh-CN" altLang="en-US" dirty="0">
                <a:sym typeface="+mn-ea"/>
              </a:rPr>
              <a:t>库分开发版和发布版</a:t>
            </a:r>
            <a:endParaRPr lang="en-US" altLang="zh-CN" dirty="0">
              <a:sym typeface="+mn-ea"/>
            </a:endParaRPr>
          </a:p>
          <a:p>
            <a:pPr>
              <a:defRPr/>
            </a:pPr>
            <a:endParaRPr lang="en-US" altLang="zh-CN" dirty="0"/>
          </a:p>
          <a:p>
            <a:pPr>
              <a:defRPr/>
            </a:pPr>
            <a:endParaRPr lang="zh-CN" altLang="en-US" dirty="0">
              <a:sym typeface="+mn-ea"/>
            </a:endParaRPr>
          </a:p>
          <a:p>
            <a:pPr>
              <a:defRPr/>
            </a:pPr>
            <a:r>
              <a:rPr lang="zh-CN" altLang="en-US" dirty="0">
                <a:sym typeface="+mn-ea"/>
              </a:rPr>
              <a:t>在页面中引入</a:t>
            </a:r>
            <a:r>
              <a:rPr lang="en-US" dirty="0" err="1">
                <a:sym typeface="+mn-ea"/>
              </a:rPr>
              <a:t>jQuery</a:t>
            </a:r>
            <a:endParaRPr lang="zh-CN" altLang="en-US"/>
          </a:p>
        </p:txBody>
      </p:sp>
      <p:graphicFrame>
        <p:nvGraphicFramePr>
          <p:cNvPr id="9" name="表格 8"/>
          <p:cNvGraphicFramePr/>
          <p:nvPr>
            <p:extLst>
              <p:ext uri="{D42A27DB-BD31-4B8C-83A1-F6EECF244321}">
                <p14:modId xmlns:p14="http://schemas.microsoft.com/office/powerpoint/2010/main" val="4017791348"/>
              </p:ext>
            </p:extLst>
          </p:nvPr>
        </p:nvGraphicFramePr>
        <p:xfrm>
          <a:off x="912495" y="1668304"/>
          <a:ext cx="7681914" cy="1356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88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53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376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500" b="1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名称</a:t>
                      </a:r>
                      <a:endParaRPr kumimoji="0" lang="zh-CN" altLang="en-US" sz="15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68580" marR="68580" marT="34290" marB="34290" horzOverflow="overflow">
                    <a:solidFill>
                      <a:srgbClr val="0099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大小</a:t>
                      </a:r>
                    </a:p>
                  </a:txBody>
                  <a:tcPr marL="68580" marR="68580" marT="34290" marB="34290" horzOverflow="overflow">
                    <a:solidFill>
                      <a:srgbClr val="0099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500" b="1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说      明</a:t>
                      </a:r>
                      <a:endParaRPr kumimoji="0" lang="zh-CN" altLang="en-US" sz="15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68580" marR="68580" marT="34290" marB="34290" horzOverflow="overflow">
                    <a:solidFill>
                      <a:srgbClr val="0099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75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jquery-3.</a:t>
                      </a:r>
                      <a:r>
                        <a:rPr lang="zh-CN" alt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版本号</a:t>
                      </a:r>
                      <a:r>
                        <a:rPr 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r>
                        <a:rPr lang="en-US" sz="1400" b="1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js</a:t>
                      </a:r>
                      <a:r>
                        <a:rPr lang="zh-CN" alt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（开发版）</a:t>
                      </a:r>
                      <a:endParaRPr kumimoji="0" lang="en-US" altLang="zh-CN" sz="15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黑体" panose="02010609060101010101" pitchFamily="49" charset="-122"/>
                      </a:endParaRPr>
                    </a:p>
                  </a:txBody>
                  <a:tcPr marL="68580" marR="68580" marT="34290" marB="3429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约</a:t>
                      </a:r>
                      <a:r>
                        <a:rPr 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286KB</a:t>
                      </a:r>
                      <a:endParaRPr kumimoji="0" lang="zh-CN" altLang="en-US" sz="15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黑体" panose="02010609060101010101" pitchFamily="49" charset="-122"/>
                      </a:endParaRPr>
                    </a:p>
                  </a:txBody>
                  <a:tcPr marL="68580" marR="68580" marT="34290" marB="3429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完整无压缩版本，主要用于测试、学习和开发</a:t>
                      </a:r>
                      <a:endParaRPr kumimoji="0" lang="zh-CN" altLang="en-US" sz="15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黑体" panose="02010609060101010101" pitchFamily="49" charset="-122"/>
                      </a:endParaRPr>
                    </a:p>
                  </a:txBody>
                  <a:tcPr marL="68580" marR="68580" marT="34290" marB="3429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006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jquery-3.</a:t>
                      </a:r>
                      <a:r>
                        <a:rPr lang="zh-CN" alt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版本号</a:t>
                      </a:r>
                      <a:r>
                        <a:rPr 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r>
                        <a:rPr lang="en-US" sz="1400" b="1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min.js</a:t>
                      </a:r>
                      <a:r>
                        <a:rPr lang="zh-CN" alt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（发布版）</a:t>
                      </a:r>
                      <a:endParaRPr kumimoji="0" lang="en-US" altLang="zh-CN" sz="15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黑体" panose="02010609060101010101" pitchFamily="49" charset="-122"/>
                      </a:endParaRPr>
                    </a:p>
                  </a:txBody>
                  <a:tcPr marL="68580" marR="68580" marT="34290" marB="3429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约</a:t>
                      </a:r>
                      <a:r>
                        <a:rPr 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94.8KB</a:t>
                      </a:r>
                      <a:endParaRPr kumimoji="0" lang="zh-CN" altLang="en-US" sz="15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黑体" panose="02010609060101010101" pitchFamily="49" charset="-122"/>
                      </a:endParaRPr>
                    </a:p>
                  </a:txBody>
                  <a:tcPr marL="68580" marR="68580" marT="34290" marB="3429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经过工具压缩或经过服务器开启</a:t>
                      </a:r>
                      <a:r>
                        <a:rPr lang="en-US" sz="1400" b="1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Gzip</a:t>
                      </a:r>
                      <a:r>
                        <a:rPr lang="zh-CN" alt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压缩，主要应用于发布的产品和项目</a:t>
                      </a:r>
                      <a:endParaRPr kumimoji="0" lang="zh-CN" altLang="en-US" sz="15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黑体" panose="02010609060101010101" pitchFamily="49" charset="-122"/>
                      </a:endParaRPr>
                    </a:p>
                  </a:txBody>
                  <a:tcPr marL="68580" marR="68580" marT="34290" marB="3429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AutoShape 3"/>
          <p:cNvSpPr>
            <a:spLocks noChangeArrowheads="1"/>
          </p:cNvSpPr>
          <p:nvPr/>
        </p:nvSpPr>
        <p:spPr bwMode="auto">
          <a:xfrm>
            <a:off x="912532" y="3687361"/>
            <a:ext cx="5650520" cy="340606"/>
          </a:xfrm>
          <a:prstGeom prst="roundRect">
            <a:avLst>
              <a:gd name="adj" fmla="val 0"/>
            </a:avLst>
          </a:prstGeom>
          <a:solidFill>
            <a:srgbClr val="E7F7F1"/>
          </a:solidFill>
          <a:ln w="50800" cap="flat" cmpd="sng" algn="ctr">
            <a:solidFill>
              <a:srgbClr val="0099D8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 wrap="square">
            <a:spAutoFit/>
          </a:bodyPr>
          <a:lstStyle/>
          <a:p>
            <a:pPr defTabSz="542925">
              <a:lnSpc>
                <a:spcPct val="130000"/>
              </a:lnSpc>
              <a:buClr>
                <a:schemeClr val="folHlink"/>
              </a:buClr>
              <a:buSzPct val="60000"/>
              <a:tabLst>
                <a:tab pos="333375" algn="l"/>
              </a:tabLst>
              <a:defRPr/>
            </a:pPr>
            <a:r>
              <a:rPr lang="en-US" sz="1350" b="1" dirty="0">
                <a:ea typeface="宋体" panose="02010600030101010101" pitchFamily="2" charset="-122"/>
              </a:rPr>
              <a:t>&lt;script </a:t>
            </a:r>
            <a:r>
              <a:rPr lang="en-US" sz="1350" b="1" dirty="0" err="1">
                <a:ea typeface="宋体" panose="02010600030101010101" pitchFamily="2" charset="-122"/>
              </a:rPr>
              <a:t>src</a:t>
            </a:r>
            <a:r>
              <a:rPr lang="en-US" sz="1350" b="1" dirty="0">
                <a:ea typeface="宋体" panose="02010600030101010101" pitchFamily="2" charset="-122"/>
              </a:rPr>
              <a:t>="</a:t>
            </a:r>
            <a:r>
              <a:rPr lang="en-US" sz="1350" b="1" dirty="0" err="1">
                <a:ea typeface="宋体" panose="02010600030101010101" pitchFamily="2" charset="-122"/>
              </a:rPr>
              <a:t>js</a:t>
            </a:r>
            <a:r>
              <a:rPr lang="en-US" sz="1350" b="1" dirty="0">
                <a:ea typeface="宋体" panose="02010600030101010101" pitchFamily="2" charset="-122"/>
              </a:rPr>
              <a:t>/jquery-3.3.1.min.js" type="text/</a:t>
            </a:r>
            <a:r>
              <a:rPr lang="en-US" sz="1350" b="1" dirty="0" err="1">
                <a:ea typeface="宋体" panose="02010600030101010101" pitchFamily="2" charset="-122"/>
              </a:rPr>
              <a:t>javascript</a:t>
            </a:r>
            <a:r>
              <a:rPr lang="en-US" sz="1350" b="1" dirty="0">
                <a:ea typeface="宋体" panose="02010600030101010101" pitchFamily="2" charset="-122"/>
              </a:rPr>
              <a:t>"&gt;&lt;/script&gt;</a:t>
            </a:r>
            <a:endParaRPr lang="zh-CN" altLang="zh-CN" sz="1350" b="1" dirty="0">
              <a:solidFill>
                <a:schemeClr val="accent5">
                  <a:lumMod val="10000"/>
                </a:schemeClr>
              </a:solidFill>
              <a:ea typeface="宋体" panose="02010600030101010101" pitchFamily="2" charset="-122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AA66E6C-2EBF-4AD8-8A0C-E193D2E248F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15</a:t>
            </a:fld>
            <a:r>
              <a:rPr lang="en-US" altLang="zh-CN" dirty="0"/>
              <a:t>/62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775">
                <a:sym typeface="+mn-ea"/>
              </a:rPr>
              <a:t>jQuery</a:t>
            </a:r>
            <a:r>
              <a:rPr sz="2775">
                <a:sym typeface="+mn-ea"/>
              </a:rPr>
              <a:t>基本语法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使用</a:t>
            </a:r>
            <a:r>
              <a:rPr lang="en-US" dirty="0">
                <a:sym typeface="+mn-ea"/>
              </a:rPr>
              <a:t>jQuery</a:t>
            </a:r>
            <a:r>
              <a:rPr lang="zh-CN" altLang="en-US" dirty="0">
                <a:sym typeface="+mn-ea"/>
              </a:rPr>
              <a:t>弹出提示框</a:t>
            </a:r>
            <a:endParaRPr lang="zh-CN" altLang="en-US" dirty="0"/>
          </a:p>
        </p:txBody>
      </p:sp>
      <p:sp>
        <p:nvSpPr>
          <p:cNvPr id="5" name="AutoShape 5"/>
          <p:cNvSpPr>
            <a:spLocks noChangeArrowheads="1"/>
          </p:cNvSpPr>
          <p:nvPr/>
        </p:nvSpPr>
        <p:spPr bwMode="auto">
          <a:xfrm>
            <a:off x="1097756" y="1817846"/>
            <a:ext cx="5143500" cy="1285875"/>
          </a:xfrm>
          <a:prstGeom prst="roundRect">
            <a:avLst>
              <a:gd name="adj" fmla="val 0"/>
            </a:avLst>
          </a:prstGeom>
          <a:solidFill>
            <a:srgbClr val="E7F7F1"/>
          </a:solidFill>
          <a:ln w="50800" cap="flat" cmpd="sng" algn="ctr">
            <a:solidFill>
              <a:srgbClr val="0099D8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/>
          <a:lstStyle/>
          <a:p>
            <a:pPr>
              <a:defRPr/>
            </a:pPr>
            <a:r>
              <a:rPr lang="fr-FR" altLang="en-US" sz="1350" b="1" dirty="0">
                <a:ea typeface="宋体" panose="02010600030101010101" pitchFamily="2" charset="-122"/>
              </a:rPr>
              <a:t>&lt;script&gt;</a:t>
            </a:r>
            <a:endParaRPr lang="zh-CN" altLang="en-US" sz="1350" b="1" dirty="0" err="1">
              <a:ea typeface="宋体" panose="02010600030101010101" pitchFamily="2" charset="-122"/>
            </a:endParaRPr>
          </a:p>
          <a:p>
            <a:pPr>
              <a:defRPr/>
            </a:pPr>
            <a:r>
              <a:rPr lang="en-US" altLang="zh-CN" sz="1350" b="1" dirty="0">
                <a:solidFill>
                  <a:srgbClr val="FF0000"/>
                </a:solidFill>
                <a:ea typeface="宋体" panose="02010600030101010101" pitchFamily="2" charset="-122"/>
              </a:rPr>
              <a:t>     $(document).ready(function() </a:t>
            </a:r>
            <a:r>
              <a:rPr lang="en-US" altLang="zh-CN" sz="1350" b="1" dirty="0">
                <a:ea typeface="宋体" panose="02010600030101010101" pitchFamily="2" charset="-122"/>
              </a:rPr>
              <a:t>{</a:t>
            </a:r>
          </a:p>
          <a:p>
            <a:pPr>
              <a:defRPr/>
            </a:pPr>
            <a:r>
              <a:rPr lang="en-US" altLang="zh-CN" sz="1350" b="1" dirty="0">
                <a:ea typeface="宋体" panose="02010600030101010101" pitchFamily="2" charset="-122"/>
              </a:rPr>
              <a:t>        alert("</a:t>
            </a:r>
            <a:r>
              <a:rPr lang="zh-CN" altLang="en-US" sz="1350" b="1" dirty="0">
                <a:ea typeface="宋体" panose="02010600030101010101" pitchFamily="2" charset="-122"/>
              </a:rPr>
              <a:t>我欲奔赴沙场征战</a:t>
            </a:r>
            <a:r>
              <a:rPr lang="en-US" altLang="zh-CN" sz="1350" b="1" dirty="0" err="1">
                <a:ea typeface="宋体" panose="02010600030101010101" pitchFamily="2" charset="-122"/>
              </a:rPr>
              <a:t>jQuery</a:t>
            </a:r>
            <a:r>
              <a:rPr lang="zh-CN" altLang="en-US" sz="1350" b="1" dirty="0">
                <a:ea typeface="宋体" panose="02010600030101010101" pitchFamily="2" charset="-122"/>
              </a:rPr>
              <a:t>，势必攻克之！</a:t>
            </a:r>
            <a:r>
              <a:rPr lang="en-US" altLang="zh-CN" sz="1350" b="1" dirty="0">
                <a:ea typeface="宋体" panose="02010600030101010101" pitchFamily="2" charset="-122"/>
              </a:rPr>
              <a:t>");</a:t>
            </a:r>
          </a:p>
          <a:p>
            <a:pPr>
              <a:defRPr/>
            </a:pPr>
            <a:r>
              <a:rPr lang="en-US" altLang="zh-CN" sz="1350" b="1" dirty="0">
                <a:ea typeface="宋体" panose="02010600030101010101" pitchFamily="2" charset="-122"/>
              </a:rPr>
              <a:t>    });</a:t>
            </a:r>
            <a:endParaRPr lang="zh-CN" altLang="en-US" sz="1350" b="1" dirty="0" err="1">
              <a:ea typeface="宋体" panose="02010600030101010101" pitchFamily="2" charset="-122"/>
            </a:endParaRPr>
          </a:p>
          <a:p>
            <a:pPr>
              <a:defRPr/>
            </a:pPr>
            <a:r>
              <a:rPr lang="fr-FR" altLang="en-US" sz="1350" b="1" dirty="0" err="1">
                <a:ea typeface="宋体" panose="02010600030101010101" pitchFamily="2" charset="-122"/>
              </a:rPr>
              <a:t>&lt;/script&gt;</a:t>
            </a:r>
            <a:endParaRPr lang="zh-CN" altLang="en-US" sz="1350" b="1" dirty="0" err="1"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defRPr/>
            </a:pPr>
            <a:endParaRPr lang="en-US" altLang="zh-CN" sz="1350" b="1" dirty="0" err="1">
              <a:ea typeface="宋体" panose="02010600030101010101" pitchFamily="2" charset="-122"/>
            </a:endParaRPr>
          </a:p>
        </p:txBody>
      </p:sp>
      <p:sp>
        <p:nvSpPr>
          <p:cNvPr id="27" name="AutoShape 5"/>
          <p:cNvSpPr>
            <a:spLocks noChangeArrowheads="1"/>
          </p:cNvSpPr>
          <p:nvPr/>
        </p:nvSpPr>
        <p:spPr bwMode="auto">
          <a:xfrm>
            <a:off x="2868930" y="2908906"/>
            <a:ext cx="2214563" cy="332006"/>
          </a:xfrm>
          <a:prstGeom prst="wedgeRoundRectCallout">
            <a:avLst>
              <a:gd name="adj1" fmla="val 674"/>
              <a:gd name="adj2" fmla="val 50903"/>
              <a:gd name="adj3" fmla="val 16667"/>
            </a:avLst>
          </a:prstGeom>
          <a:solidFill>
            <a:srgbClr val="0099D8"/>
          </a:solidFill>
          <a:ln w="9525" cap="flat" cmpd="sng" algn="ctr">
            <a:solidFill>
              <a:srgbClr val="0099D8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anchor="ctr">
            <a:spAutoFit/>
          </a:bodyPr>
          <a:lstStyle/>
          <a:p>
            <a:pPr eaLnBrk="0" hangingPunct="0">
              <a:buClr>
                <a:srgbClr val="233DA9"/>
              </a:buClr>
              <a:buSzPct val="80000"/>
              <a:defRPr/>
            </a:pPr>
            <a:r>
              <a:rPr lang="zh-CN" altLang="en-US" sz="1350" b="1" kern="0" dirty="0">
                <a:solidFill>
                  <a:schemeClr val="bg1"/>
                </a:solidFill>
                <a:latin typeface="+mn-ea"/>
                <a:sym typeface="+mn-ea"/>
              </a:rPr>
              <a:t>为页面加载事件绑定方法</a:t>
            </a:r>
            <a:endParaRPr lang="zh-CN" altLang="en-US" sz="1350" b="1" kern="0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32" name="直接箭头连接符 31"/>
          <p:cNvCxnSpPr/>
          <p:nvPr/>
        </p:nvCxnSpPr>
        <p:spPr bwMode="auto">
          <a:xfrm flipH="1" flipV="1">
            <a:off x="2802731" y="2247424"/>
            <a:ext cx="436245" cy="594836"/>
          </a:xfrm>
          <a:prstGeom prst="straightConnector1">
            <a:avLst/>
          </a:prstGeom>
          <a:ln cmpd="sng">
            <a:solidFill>
              <a:srgbClr val="0099D8"/>
            </a:solidFill>
            <a:headEnd type="none"/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prstMaterial="dkEdge">
            <a:bevelT w="0" h="0"/>
            <a:contourClr>
              <a:schemeClr val="accent1">
                <a:satMod val="110000"/>
              </a:scheme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6C761684-2E98-4B43-A985-D6013DD26E40}"/>
              </a:ext>
            </a:extLst>
          </p:cNvPr>
          <p:cNvGrpSpPr/>
          <p:nvPr/>
        </p:nvGrpSpPr>
        <p:grpSpPr>
          <a:xfrm>
            <a:off x="2555776" y="4476086"/>
            <a:ext cx="3132349" cy="321469"/>
            <a:chOff x="2555776" y="4614386"/>
            <a:chExt cx="3132349" cy="321469"/>
          </a:xfrm>
        </p:grpSpPr>
        <p:sp>
          <p:nvSpPr>
            <p:cNvPr id="14" name="圆角矩形 7">
              <a:extLst>
                <a:ext uri="{FF2B5EF4-FFF2-40B4-BE49-F238E27FC236}">
                  <a16:creationId xmlns:a16="http://schemas.microsoft.com/office/drawing/2014/main" id="{E7A21CCD-B548-48D2-9413-2B2680E7380B}"/>
                </a:ext>
              </a:extLst>
            </p:cNvPr>
            <p:cNvSpPr/>
            <p:nvPr/>
          </p:nvSpPr>
          <p:spPr bwMode="auto">
            <a:xfrm>
              <a:off x="2555776" y="4614386"/>
              <a:ext cx="342601" cy="321469"/>
            </a:xfrm>
            <a:prstGeom prst="roundRect">
              <a:avLst/>
            </a:prstGeom>
            <a:solidFill>
              <a:srgbClr val="0099D8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>
              <a:defPPr>
                <a:defRPr lang="zh-CN">
                  <a:solidFill>
                    <a:schemeClr val="tx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sz="1350"/>
            </a:p>
          </p:txBody>
        </p:sp>
        <p:sp>
          <p:nvSpPr>
            <p:cNvPr id="15" name="圆角矩形 8">
              <a:extLst>
                <a:ext uri="{FF2B5EF4-FFF2-40B4-BE49-F238E27FC236}">
                  <a16:creationId xmlns:a16="http://schemas.microsoft.com/office/drawing/2014/main" id="{0E6A76FA-0735-4D6C-AF22-044EAFFEC239}"/>
                </a:ext>
              </a:extLst>
            </p:cNvPr>
            <p:cNvSpPr/>
            <p:nvPr/>
          </p:nvSpPr>
          <p:spPr bwMode="auto">
            <a:xfrm>
              <a:off x="2947320" y="4614386"/>
              <a:ext cx="2740805" cy="321469"/>
            </a:xfrm>
            <a:prstGeom prst="roundRect">
              <a:avLst/>
            </a:prstGeom>
            <a:solidFill>
              <a:srgbClr val="0099D8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>
              <a:defPPr>
                <a:defRPr lang="zh-CN">
                  <a:solidFill>
                    <a:schemeClr val="tx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sz="1350"/>
            </a:p>
          </p:txBody>
        </p:sp>
        <p:pic>
          <p:nvPicPr>
            <p:cNvPr id="16" name="Picture 8" descr="说话气泡new">
              <a:extLst>
                <a:ext uri="{FF2B5EF4-FFF2-40B4-BE49-F238E27FC236}">
                  <a16:creationId xmlns:a16="http://schemas.microsoft.com/office/drawing/2014/main" id="{126E2C94-548D-4D21-8FD2-E57D5526BA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55776" y="4644057"/>
              <a:ext cx="391544" cy="256555"/>
            </a:xfrm>
            <a:prstGeom prst="rect">
              <a:avLst/>
            </a:prstGeom>
            <a:noFill/>
            <a:ln>
              <a:noFill/>
            </a:ln>
            <a:effectLst>
              <a:prstShdw prst="shdw13" dist="12700" dir="10800000">
                <a:srgbClr val="0099FF">
                  <a:alpha val="50000"/>
                </a:srgbClr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" name="TextBox 10">
              <a:extLst>
                <a:ext uri="{FF2B5EF4-FFF2-40B4-BE49-F238E27FC236}">
                  <a16:creationId xmlns:a16="http://schemas.microsoft.com/office/drawing/2014/main" id="{CA95D44C-6791-4ACA-82A4-689982256186}"/>
                </a:ext>
              </a:extLst>
            </p:cNvPr>
            <p:cNvSpPr txBox="1"/>
            <p:nvPr/>
          </p:nvSpPr>
          <p:spPr bwMode="auto">
            <a:xfrm>
              <a:off x="3049947" y="4647723"/>
              <a:ext cx="2441695" cy="276999"/>
            </a:xfrm>
            <a:prstGeom prst="rect">
              <a:avLst/>
            </a:prstGeom>
            <a:noFill/>
            <a:effectLst/>
          </p:spPr>
          <p:txBody>
            <a:bodyPr wrap="non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zh-CN" altLang="en-US" sz="1200" b="1" spc="225" dirty="0">
                  <a:solidFill>
                    <a:srgbClr val="FBFF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演示示例</a:t>
              </a:r>
              <a:r>
                <a:rPr lang="en-US" altLang="zh-CN" sz="1200" b="1" spc="225" dirty="0">
                  <a:solidFill>
                    <a:srgbClr val="FBFF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02</a:t>
              </a:r>
              <a:r>
                <a:rPr lang="zh-CN" altLang="en-US" sz="1200" b="1" spc="225" dirty="0">
                  <a:solidFill>
                    <a:srgbClr val="FBFF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：弹出窗口特效</a:t>
              </a:r>
            </a:p>
          </p:txBody>
        </p:sp>
      </p:grp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DD7AE8DF-953A-4436-B75B-5C8F2DCE0E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16</a:t>
            </a:fld>
            <a:r>
              <a:rPr lang="en-US" altLang="zh-CN" dirty="0"/>
              <a:t>/62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ldLvl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775">
                <a:sym typeface="+mn-ea"/>
              </a:rPr>
              <a:t>$(document).ready()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ym typeface="+mn-ea"/>
              </a:rPr>
              <a:t>$(document).ready()</a:t>
            </a:r>
            <a:r>
              <a:rPr lang="zh-CN" altLang="en-US" dirty="0">
                <a:sym typeface="+mn-ea"/>
              </a:rPr>
              <a:t>与</a:t>
            </a:r>
            <a:r>
              <a:rPr lang="en-US" dirty="0" err="1">
                <a:sym typeface="+mn-ea"/>
              </a:rPr>
              <a:t>window.onload</a:t>
            </a:r>
            <a:r>
              <a:rPr lang="zh-CN" altLang="en-US" dirty="0">
                <a:sym typeface="+mn-ea"/>
              </a:rPr>
              <a:t>类似，但也有区别</a:t>
            </a:r>
            <a:endParaRPr lang="zh-CN" altLang="en-US" dirty="0"/>
          </a:p>
        </p:txBody>
      </p:sp>
      <p:graphicFrame>
        <p:nvGraphicFramePr>
          <p:cNvPr id="4" name="表格 3"/>
          <p:cNvGraphicFramePr/>
          <p:nvPr>
            <p:extLst>
              <p:ext uri="{D42A27DB-BD31-4B8C-83A1-F6EECF244321}">
                <p14:modId xmlns:p14="http://schemas.microsoft.com/office/powerpoint/2010/main" val="1981053061"/>
              </p:ext>
            </p:extLst>
          </p:nvPr>
        </p:nvGraphicFramePr>
        <p:xfrm>
          <a:off x="912495" y="2160270"/>
          <a:ext cx="7681914" cy="25242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01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412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0053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24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zh-CN" altLang="en-US" sz="15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68580" marR="68580" marT="34290" marB="34290" horzOverflow="overflow">
                    <a:solidFill>
                      <a:srgbClr val="0099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lang="en-US" sz="14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window.onload</a:t>
                      </a:r>
                      <a:endParaRPr kumimoji="0" lang="zh-CN" altLang="en-US" sz="15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68580" marR="68580" marT="34290" marB="34290" horzOverflow="overflow">
                    <a:solidFill>
                      <a:srgbClr val="0099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lang="en-US" sz="1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$(document).ready()</a:t>
                      </a:r>
                      <a:endParaRPr kumimoji="0" lang="zh-CN" altLang="en-US" sz="15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68580" marR="68580" marT="34290" marB="34290" horzOverflow="overflow">
                    <a:solidFill>
                      <a:srgbClr val="0099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3109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执行时机</a:t>
                      </a:r>
                      <a:endParaRPr lang="en-US" altLang="zh-CN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34290" marB="3429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altLang="zh-CN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必须等待网页中所有的内容加载完毕后（包括图片、</a:t>
                      </a:r>
                      <a:r>
                        <a:rPr lang="fr-FR" alt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flash</a:t>
                      </a:r>
                      <a:r>
                        <a:rPr lang="zh-CN" alt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、视频等）才能执行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lang="zh-CN" altLang="en-US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网页中所有</a:t>
                      </a:r>
                      <a:r>
                        <a:rPr lang="en-US" alt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DOM</a:t>
                      </a:r>
                      <a:r>
                        <a:rPr lang="zh-CN" alt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文档结构绘制完毕后即刻执行，可能与</a:t>
                      </a:r>
                      <a:r>
                        <a:rPr lang="en-US" alt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DOM</a:t>
                      </a:r>
                      <a:r>
                        <a:rPr lang="zh-CN" alt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元素关联的内容（图片、</a:t>
                      </a:r>
                      <a:r>
                        <a:rPr lang="en-US" alt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flash</a:t>
                      </a:r>
                      <a:r>
                        <a:rPr lang="zh-CN" alt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、视频等）并没有加载完</a:t>
                      </a:r>
                    </a:p>
                  </a:txBody>
                  <a:tcPr marL="68580" marR="68580" marT="34290" marB="3429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098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编写个数</a:t>
                      </a:r>
                      <a:endParaRPr kumimoji="0" lang="en-US" altLang="zh-CN" sz="15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黑体" panose="02010609060101010101" pitchFamily="49" charset="-122"/>
                      </a:endParaRPr>
                    </a:p>
                  </a:txBody>
                  <a:tcPr marL="68580" marR="68580" marT="34290" marB="3429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同一页面不能同时编写多个</a:t>
                      </a:r>
                    </a:p>
                  </a:txBody>
                  <a:tcPr marL="68580" marR="68580" marT="34290" marB="3429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同一页面能同时编写多个</a:t>
                      </a:r>
                      <a:endParaRPr kumimoji="0" lang="zh-CN" altLang="en-US" sz="15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黑体" panose="02010609060101010101" pitchFamily="49" charset="-122"/>
                      </a:endParaRPr>
                    </a:p>
                  </a:txBody>
                  <a:tcPr marL="68580" marR="68580" marT="34290" marB="3429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9865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简化写法</a:t>
                      </a:r>
                      <a:endParaRPr kumimoji="0" lang="en-US" altLang="zh-CN" sz="15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黑体" panose="02010609060101010101" pitchFamily="49" charset="-122"/>
                      </a:endParaRPr>
                    </a:p>
                  </a:txBody>
                  <a:tcPr marL="68580" marR="68580" marT="34290" marB="3429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无</a:t>
                      </a:r>
                      <a:endParaRPr kumimoji="0" lang="zh-CN" altLang="en-US" sz="15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黑体" panose="02010609060101010101" pitchFamily="49" charset="-122"/>
                      </a:endParaRPr>
                    </a:p>
                  </a:txBody>
                  <a:tcPr marL="68580" marR="68580" marT="34290" marB="34290" anchor="ctr" horzOverflow="overflow"/>
                </a:tc>
                <a:tc>
                  <a:txBody>
                    <a:bodyPr/>
                    <a:lstStyle/>
                    <a:p>
                      <a:r>
                        <a:rPr lang="fr-FR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$(function(){</a:t>
                      </a:r>
                      <a:endParaRPr lang="zh-CN" altLang="en-US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fr-FR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 //</a:t>
                      </a:r>
                      <a:r>
                        <a:rPr lang="zh-CN" alt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执行代码</a:t>
                      </a:r>
                    </a:p>
                    <a:p>
                      <a:r>
                        <a:rPr 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}) ;</a:t>
                      </a:r>
                      <a:endParaRPr kumimoji="0" lang="zh-CN" altLang="en-US" sz="15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黑体" panose="02010609060101010101" pitchFamily="49" charset="-122"/>
                      </a:endParaRPr>
                    </a:p>
                  </a:txBody>
                  <a:tcPr marL="68580" marR="68580" marT="34290" marB="3429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3EDA577-BF8F-45A2-9CDB-810C11D3873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17</a:t>
            </a:fld>
            <a:r>
              <a:rPr lang="en-US" altLang="zh-CN" dirty="0"/>
              <a:t>/62</a:t>
            </a:r>
            <a:endParaRPr 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775" dirty="0">
                <a:sym typeface="Calibri" panose="020F0502020204030204" pitchFamily="34" charset="0"/>
              </a:rPr>
              <a:t>jQuery</a:t>
            </a:r>
            <a:r>
              <a:rPr lang="zh-CN" altLang="en-US" sz="2775" dirty="0">
                <a:sym typeface="Calibri" panose="020F0502020204030204" pitchFamily="34" charset="0"/>
              </a:rPr>
              <a:t>选择器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578644" y="981075"/>
            <a:ext cx="8335804" cy="3613785"/>
          </a:xfrm>
        </p:spPr>
        <p:txBody>
          <a:bodyPr/>
          <a:lstStyle/>
          <a:p>
            <a:r>
              <a:rPr lang="en-US" altLang="zh-CN" dirty="0">
                <a:sym typeface="Arial" panose="020B0604020202020204" pitchFamily="34" charset="0"/>
              </a:rPr>
              <a:t>jQuery </a:t>
            </a:r>
            <a:r>
              <a:rPr lang="zh-CN" altLang="en-US" dirty="0">
                <a:sym typeface="Arial" panose="020B0604020202020204" pitchFamily="34" charset="0"/>
              </a:rPr>
              <a:t>语法</a:t>
            </a:r>
          </a:p>
          <a:p>
            <a:pPr lvl="1"/>
            <a:r>
              <a:rPr lang="en-US" altLang="zh-CN" dirty="0">
                <a:sym typeface="Arial" panose="020B0604020202020204" pitchFamily="34" charset="0"/>
              </a:rPr>
              <a:t>jQuery </a:t>
            </a:r>
            <a:r>
              <a:rPr lang="zh-CN" altLang="en-US" dirty="0">
                <a:sym typeface="Arial" panose="020B0604020202020204" pitchFamily="34" charset="0"/>
              </a:rPr>
              <a:t>语法是为 </a:t>
            </a:r>
            <a:r>
              <a:rPr lang="en-US" altLang="zh-CN" dirty="0">
                <a:sym typeface="Arial" panose="020B0604020202020204" pitchFamily="34" charset="0"/>
              </a:rPr>
              <a:t>HTML </a:t>
            </a:r>
            <a:r>
              <a:rPr lang="zh-CN" altLang="en-US" dirty="0">
                <a:sym typeface="Arial" panose="020B0604020202020204" pitchFamily="34" charset="0"/>
              </a:rPr>
              <a:t>元素的选取编制的，可以对元素执行某些操作</a:t>
            </a:r>
          </a:p>
          <a:p>
            <a:pPr lvl="1"/>
            <a:r>
              <a:rPr lang="zh-CN" altLang="en-US" sz="2220" dirty="0">
                <a:sym typeface="Arial" panose="020B0604020202020204" pitchFamily="34" charset="0"/>
              </a:rPr>
              <a:t>基础语法是：</a:t>
            </a:r>
            <a:r>
              <a:rPr lang="en-US" altLang="zh-CN" sz="2220" dirty="0">
                <a:sym typeface="Arial" panose="020B0604020202020204" pitchFamily="34" charset="0"/>
              </a:rPr>
              <a:t>$(selector).action()</a:t>
            </a:r>
          </a:p>
          <a:p>
            <a:pPr eaLnBrk="1" hangingPunct="1">
              <a:buClr>
                <a:srgbClr val="009E64"/>
              </a:buClr>
              <a:buFont typeface="Wingdings" panose="05000000000000000000" pitchFamily="2" charset="2"/>
            </a:pPr>
            <a:endParaRPr lang="en-US" altLang="zh-CN" sz="2220" dirty="0">
              <a:sym typeface="Arial" panose="020B0604020202020204" pitchFamily="34" charset="0"/>
            </a:endParaRPr>
          </a:p>
          <a:p>
            <a:pPr eaLnBrk="1" hangingPunct="1">
              <a:buClr>
                <a:srgbClr val="009E64"/>
              </a:buClr>
              <a:buFont typeface="Wingdings" panose="05000000000000000000" pitchFamily="2" charset="2"/>
            </a:pPr>
            <a:endParaRPr lang="en-US" altLang="zh-CN" sz="2220" dirty="0">
              <a:sym typeface="Arial" panose="020B0604020202020204" pitchFamily="34" charset="0"/>
            </a:endParaRPr>
          </a:p>
          <a:p>
            <a:pPr eaLnBrk="1" hangingPunct="1">
              <a:buClr>
                <a:srgbClr val="009E64"/>
              </a:buClr>
              <a:buFont typeface="Wingdings" panose="05000000000000000000" pitchFamily="2" charset="2"/>
            </a:pPr>
            <a:endParaRPr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EAAE382-B4F6-4FA6-AECC-4D4911F20C1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18</a:t>
            </a:fld>
            <a:r>
              <a:rPr lang="en-US" altLang="zh-CN" dirty="0"/>
              <a:t>/62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775" dirty="0">
                <a:sym typeface="Calibri" panose="020F0502020204030204" pitchFamily="34" charset="0"/>
              </a:rPr>
              <a:t>jQuery</a:t>
            </a:r>
            <a:r>
              <a:rPr lang="zh-CN" altLang="en-US" sz="2775" dirty="0">
                <a:sym typeface="Calibri" panose="020F0502020204030204" pitchFamily="34" charset="0"/>
              </a:rPr>
              <a:t>基本选择器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基本选择器包括标签选择器、类选择器、</a:t>
            </a:r>
            <a:r>
              <a:rPr lang="en-US" dirty="0">
                <a:sym typeface="+mn-ea"/>
              </a:rPr>
              <a:t>ID</a:t>
            </a:r>
            <a:r>
              <a:rPr lang="zh-CN" altLang="en-US" dirty="0">
                <a:sym typeface="+mn-ea"/>
              </a:rPr>
              <a:t>选择器、并集选择器和全局选择器</a:t>
            </a:r>
            <a:endParaRPr lang="zh-CN" altLang="en-US" dirty="0">
              <a:sym typeface="Arial" panose="020B0604020202020204" pitchFamily="34" charset="0"/>
            </a:endParaRPr>
          </a:p>
          <a:p>
            <a:pPr marL="457200" lvl="1" indent="0">
              <a:buNone/>
            </a:pPr>
            <a:endParaRPr lang="zh-CN" altLang="en-US"/>
          </a:p>
        </p:txBody>
      </p:sp>
      <p:graphicFrame>
        <p:nvGraphicFramePr>
          <p:cNvPr id="4" name="表格 3"/>
          <p:cNvGraphicFramePr/>
          <p:nvPr>
            <p:extLst>
              <p:ext uri="{D42A27DB-BD31-4B8C-83A1-F6EECF244321}">
                <p14:modId xmlns:p14="http://schemas.microsoft.com/office/powerpoint/2010/main" val="2327796157"/>
              </p:ext>
            </p:extLst>
          </p:nvPr>
        </p:nvGraphicFramePr>
        <p:xfrm>
          <a:off x="912495" y="2160270"/>
          <a:ext cx="7681913" cy="25441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9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467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525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634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24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14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名称</a:t>
                      </a:r>
                    </a:p>
                  </a:txBody>
                  <a:tcPr marL="51435" marR="51435" marT="0" marB="0" anchor="ctr">
                    <a:solidFill>
                      <a:srgbClr val="0099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14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语法构成</a:t>
                      </a:r>
                    </a:p>
                  </a:txBody>
                  <a:tcPr marL="51435" marR="51435" marT="0" marB="0" anchor="ctr">
                    <a:solidFill>
                      <a:srgbClr val="0099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14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描述</a:t>
                      </a:r>
                    </a:p>
                  </a:txBody>
                  <a:tcPr marL="51435" marR="51435" marT="0" marB="0" anchor="ctr">
                    <a:solidFill>
                      <a:srgbClr val="0099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14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示例</a:t>
                      </a:r>
                    </a:p>
                  </a:txBody>
                  <a:tcPr marL="51435" marR="51435" marT="0" marB="0" anchor="ctr">
                    <a:solidFill>
                      <a:srgbClr val="0099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标签选择器</a:t>
                      </a: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fr-FR" alt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element</a:t>
                      </a:r>
                      <a:endParaRPr lang="zh-CN" altLang="en-US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根据给定的标签名匹配元素</a:t>
                      </a: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fr-FR" alt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$("h2" )</a:t>
                      </a:r>
                      <a:r>
                        <a:rPr lang="zh-CN" alt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选取所有</a:t>
                      </a:r>
                      <a:r>
                        <a:rPr lang="fr-FR" alt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h2</a:t>
                      </a:r>
                      <a:r>
                        <a:rPr lang="zh-CN" alt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元素</a:t>
                      </a:r>
                    </a:p>
                  </a:txBody>
                  <a:tcPr marL="51435" marR="51435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类选择器</a:t>
                      </a: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fr-FR" alt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.class</a:t>
                      </a:r>
                      <a:endParaRPr lang="zh-CN" altLang="en-US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根据给定的</a:t>
                      </a:r>
                      <a:r>
                        <a:rPr lang="fr-FR" alt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class</a:t>
                      </a:r>
                      <a:r>
                        <a:rPr lang="zh-CN" alt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匹配元素</a:t>
                      </a: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fr-FR" alt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$(" .title")</a:t>
                      </a:r>
                      <a:r>
                        <a:rPr lang="zh-CN" alt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选取所有</a:t>
                      </a:r>
                      <a:r>
                        <a:rPr lang="fr-FR" alt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class</a:t>
                      </a:r>
                      <a:r>
                        <a:rPr lang="zh-CN" alt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为</a:t>
                      </a:r>
                      <a:r>
                        <a:rPr lang="fr-FR" alt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title</a:t>
                      </a:r>
                      <a:r>
                        <a:rPr lang="zh-CN" alt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的元素</a:t>
                      </a:r>
                    </a:p>
                  </a:txBody>
                  <a:tcPr marL="51435" marR="51435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909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fr-FR" alt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ID</a:t>
                      </a:r>
                      <a:r>
                        <a:rPr lang="zh-CN" alt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选择器</a:t>
                      </a: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fr-FR" alt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#id</a:t>
                      </a:r>
                      <a:endParaRPr lang="zh-CN" altLang="en-US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根据给定的</a:t>
                      </a:r>
                      <a:r>
                        <a:rPr lang="fr-FR" alt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id</a:t>
                      </a:r>
                      <a:r>
                        <a:rPr lang="zh-CN" alt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匹配元素</a:t>
                      </a: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fr-FR" alt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$(" #title")</a:t>
                      </a:r>
                      <a:r>
                        <a:rPr lang="zh-CN" alt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选取</a:t>
                      </a:r>
                      <a:r>
                        <a:rPr lang="fr-FR" alt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id</a:t>
                      </a:r>
                      <a:r>
                        <a:rPr lang="zh-CN" alt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为</a:t>
                      </a:r>
                      <a:r>
                        <a:rPr lang="fr-FR" alt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title</a:t>
                      </a:r>
                      <a:r>
                        <a:rPr lang="zh-CN" alt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的元素</a:t>
                      </a:r>
                    </a:p>
                  </a:txBody>
                  <a:tcPr marL="51435" marR="51435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并集选择器</a:t>
                      </a: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fr-FR" alt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selector1,selector2,...,selectorN</a:t>
                      </a:r>
                      <a:endParaRPr lang="zh-CN" altLang="en-US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将每一个选择器匹配的元素合并后一起返回</a:t>
                      </a: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fr-FR" alt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$("div,p,.title" )</a:t>
                      </a:r>
                      <a:r>
                        <a:rPr lang="zh-CN" alt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选取所有</a:t>
                      </a:r>
                      <a:r>
                        <a:rPr lang="fr-FR" alt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div</a:t>
                      </a:r>
                      <a:r>
                        <a:rPr lang="zh-CN" alt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、</a:t>
                      </a:r>
                      <a:r>
                        <a:rPr lang="fr-FR" alt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</a:t>
                      </a:r>
                      <a:r>
                        <a:rPr lang="zh-CN" alt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和拥有</a:t>
                      </a:r>
                      <a:r>
                        <a:rPr lang="fr-FR" alt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class</a:t>
                      </a:r>
                      <a:r>
                        <a:rPr lang="zh-CN" alt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为</a:t>
                      </a:r>
                      <a:r>
                        <a:rPr lang="fr-FR" alt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title</a:t>
                      </a:r>
                      <a:r>
                        <a:rPr lang="zh-CN" alt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的元素</a:t>
                      </a:r>
                    </a:p>
                  </a:txBody>
                  <a:tcPr marL="51435" marR="51435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909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全局选择器</a:t>
                      </a: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fr-FR" alt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*</a:t>
                      </a:r>
                      <a:endParaRPr lang="zh-CN" altLang="en-US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匹配所有元素</a:t>
                      </a: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fr-FR" alt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$("*" )</a:t>
                      </a:r>
                      <a:r>
                        <a:rPr lang="zh-CN" alt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选取所有元素</a:t>
                      </a:r>
                    </a:p>
                  </a:txBody>
                  <a:tcPr marL="51435" marR="51435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11" name="组合 10">
            <a:extLst>
              <a:ext uri="{FF2B5EF4-FFF2-40B4-BE49-F238E27FC236}">
                <a16:creationId xmlns:a16="http://schemas.microsoft.com/office/drawing/2014/main" id="{5BD0D5EE-DA84-4485-894F-94AAA0D4C95E}"/>
              </a:ext>
            </a:extLst>
          </p:cNvPr>
          <p:cNvGrpSpPr/>
          <p:nvPr/>
        </p:nvGrpSpPr>
        <p:grpSpPr>
          <a:xfrm>
            <a:off x="2786115" y="4704153"/>
            <a:ext cx="3132349" cy="321469"/>
            <a:chOff x="2555776" y="4614386"/>
            <a:chExt cx="3132349" cy="321469"/>
          </a:xfrm>
        </p:grpSpPr>
        <p:sp>
          <p:nvSpPr>
            <p:cNvPr id="12" name="圆角矩形 7">
              <a:extLst>
                <a:ext uri="{FF2B5EF4-FFF2-40B4-BE49-F238E27FC236}">
                  <a16:creationId xmlns:a16="http://schemas.microsoft.com/office/drawing/2014/main" id="{1F16976A-5A25-4BB2-B3D8-3AE1C201B39B}"/>
                </a:ext>
              </a:extLst>
            </p:cNvPr>
            <p:cNvSpPr/>
            <p:nvPr/>
          </p:nvSpPr>
          <p:spPr bwMode="auto">
            <a:xfrm>
              <a:off x="2555776" y="4614386"/>
              <a:ext cx="342601" cy="321469"/>
            </a:xfrm>
            <a:prstGeom prst="roundRect">
              <a:avLst/>
            </a:prstGeom>
            <a:solidFill>
              <a:srgbClr val="0099D8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>
              <a:defPPr>
                <a:defRPr lang="zh-CN">
                  <a:solidFill>
                    <a:schemeClr val="tx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sz="1350"/>
            </a:p>
          </p:txBody>
        </p:sp>
        <p:sp>
          <p:nvSpPr>
            <p:cNvPr id="13" name="圆角矩形 8">
              <a:extLst>
                <a:ext uri="{FF2B5EF4-FFF2-40B4-BE49-F238E27FC236}">
                  <a16:creationId xmlns:a16="http://schemas.microsoft.com/office/drawing/2014/main" id="{7B051C7B-51B6-452A-968C-AD74BBC6DA86}"/>
                </a:ext>
              </a:extLst>
            </p:cNvPr>
            <p:cNvSpPr/>
            <p:nvPr/>
          </p:nvSpPr>
          <p:spPr bwMode="auto">
            <a:xfrm>
              <a:off x="2947320" y="4614386"/>
              <a:ext cx="2740805" cy="321469"/>
            </a:xfrm>
            <a:prstGeom prst="roundRect">
              <a:avLst/>
            </a:prstGeom>
            <a:solidFill>
              <a:srgbClr val="0099D8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>
              <a:defPPr>
                <a:defRPr lang="zh-CN">
                  <a:solidFill>
                    <a:schemeClr val="tx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sz="1350"/>
            </a:p>
          </p:txBody>
        </p:sp>
        <p:pic>
          <p:nvPicPr>
            <p:cNvPr id="14" name="Picture 8" descr="说话气泡new">
              <a:extLst>
                <a:ext uri="{FF2B5EF4-FFF2-40B4-BE49-F238E27FC236}">
                  <a16:creationId xmlns:a16="http://schemas.microsoft.com/office/drawing/2014/main" id="{6DD0B359-AED2-45CF-AB24-DBC5E67E136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55776" y="4644057"/>
              <a:ext cx="391544" cy="256555"/>
            </a:xfrm>
            <a:prstGeom prst="rect">
              <a:avLst/>
            </a:prstGeom>
            <a:noFill/>
            <a:ln>
              <a:noFill/>
            </a:ln>
            <a:effectLst>
              <a:prstShdw prst="shdw13" dist="12700" dir="10800000">
                <a:srgbClr val="0099FF">
                  <a:alpha val="50000"/>
                </a:srgbClr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" name="TextBox 10">
              <a:extLst>
                <a:ext uri="{FF2B5EF4-FFF2-40B4-BE49-F238E27FC236}">
                  <a16:creationId xmlns:a16="http://schemas.microsoft.com/office/drawing/2014/main" id="{D19F72AA-FE99-4959-97E1-6BC379358A90}"/>
                </a:ext>
              </a:extLst>
            </p:cNvPr>
            <p:cNvSpPr txBox="1"/>
            <p:nvPr/>
          </p:nvSpPr>
          <p:spPr bwMode="auto">
            <a:xfrm>
              <a:off x="3141317" y="4647723"/>
              <a:ext cx="2258952" cy="276999"/>
            </a:xfrm>
            <a:prstGeom prst="rect">
              <a:avLst/>
            </a:prstGeom>
            <a:noFill/>
            <a:effectLst/>
          </p:spPr>
          <p:txBody>
            <a:bodyPr wrap="non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zh-CN" altLang="en-US" sz="1200" b="1" spc="225" dirty="0">
                  <a:solidFill>
                    <a:srgbClr val="FBFF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演示示例</a:t>
              </a:r>
              <a:r>
                <a:rPr lang="en-US" altLang="zh-CN" sz="1200" b="1" spc="225" dirty="0">
                  <a:solidFill>
                    <a:srgbClr val="FBFF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03</a:t>
              </a:r>
              <a:r>
                <a:rPr lang="zh-CN" altLang="en-US" sz="1200" b="1" spc="225" dirty="0">
                  <a:solidFill>
                    <a:srgbClr val="FBFF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：基本选择器</a:t>
              </a:r>
            </a:p>
          </p:txBody>
        </p:sp>
      </p:grp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94143D3-83D8-4838-8CAF-A3213200A3B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19</a:t>
            </a:fld>
            <a:r>
              <a:rPr lang="en-US" altLang="zh-CN" dirty="0"/>
              <a:t>/62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905" y="1361440"/>
            <a:ext cx="9144000" cy="2232025"/>
          </a:xfrm>
          <a:prstGeom prst="rect">
            <a:avLst/>
          </a:prstGeom>
          <a:solidFill>
            <a:srgbClr val="0099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 descr="2_0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8190" y="1599565"/>
            <a:ext cx="5252720" cy="129349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875790" y="1892935"/>
            <a:ext cx="524192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 defTabSz="914400"/>
            <a:r>
              <a:rPr lang="zh-CN" altLang="en-US" sz="4000" b="1" kern="1400" spc="300">
                <a:solidFill>
                  <a:schemeClr val="bg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Calibri" panose="020F0502020204030204" pitchFamily="34" charset="0"/>
              </a:rPr>
              <a:t>线上线下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2916873" y="2835910"/>
            <a:ext cx="33832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eaLnBrk="0" fontAlgn="base" hangingPunct="0"/>
            <a:r>
              <a:rPr lang="zh-CN" altLang="en-US" sz="2800" spc="300" dirty="0">
                <a:solidFill>
                  <a:schemeClr val="bg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平台预习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2</a:t>
            </a:fld>
            <a:r>
              <a:rPr lang="en-US" altLang="zh-CN" dirty="0"/>
              <a:t>/62</a:t>
            </a:r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标题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sz="2775">
                <a:sym typeface="+mn-ea"/>
              </a:rPr>
              <a:t>标签选择器</a:t>
            </a:r>
            <a:endParaRPr lang="zh-CN" altLang="en-US" sz="2775" dirty="0">
              <a:sym typeface="Calibri" panose="020F0502020204030204" pitchFamily="34" charset="0"/>
            </a:endParaRPr>
          </a:p>
        </p:txBody>
      </p:sp>
      <p:sp>
        <p:nvSpPr>
          <p:cNvPr id="8195" name="内容占位符 2"/>
          <p:cNvSpPr>
            <a:spLocks noGrp="1" noChangeArrowheads="1"/>
          </p:cNvSpPr>
          <p:nvPr>
            <p:ph idx="1"/>
          </p:nvPr>
        </p:nvSpPr>
        <p:spPr>
          <a:xfrm>
            <a:off x="578644" y="981075"/>
            <a:ext cx="8095298" cy="3613785"/>
          </a:xfrm>
        </p:spPr>
        <p:txBody>
          <a:bodyPr/>
          <a:lstStyle/>
          <a:p>
            <a:r>
              <a:rPr lang="zh-CN" altLang="en-US">
                <a:sym typeface="+mn-ea"/>
              </a:rPr>
              <a:t>标签选择器根据给定的标签名匹配元素</a:t>
            </a:r>
            <a:endParaRPr lang="en-US" altLang="zh-CN"/>
          </a:p>
          <a:p>
            <a:pPr lvl="1"/>
            <a:endParaRPr lang="en-US" altLang="zh-CN"/>
          </a:p>
          <a:p>
            <a:pPr lvl="1"/>
            <a:endParaRPr lang="en-US" altLang="zh-CN"/>
          </a:p>
          <a:p>
            <a:endParaRPr lang="en-US" altLang="zh-CN"/>
          </a:p>
        </p:txBody>
      </p:sp>
      <p:sp>
        <p:nvSpPr>
          <p:cNvPr id="5" name="AutoShape 3"/>
          <p:cNvSpPr>
            <a:spLocks noChangeArrowheads="1"/>
          </p:cNvSpPr>
          <p:nvPr/>
        </p:nvSpPr>
        <p:spPr bwMode="auto">
          <a:xfrm>
            <a:off x="1196280" y="1936496"/>
            <a:ext cx="5143500" cy="1338828"/>
          </a:xfrm>
          <a:prstGeom prst="roundRect">
            <a:avLst>
              <a:gd name="adj" fmla="val 0"/>
            </a:avLst>
          </a:prstGeom>
          <a:solidFill>
            <a:srgbClr val="E7F7F1"/>
          </a:solidFill>
          <a:ln w="50800" cap="flat" cmpd="sng" algn="ctr">
            <a:solidFill>
              <a:srgbClr val="0099D8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>
            <a:spAutoFit/>
          </a:bodyPr>
          <a:lstStyle/>
          <a:p>
            <a:pPr>
              <a:defRPr/>
            </a:pPr>
            <a:r>
              <a:rPr lang="fr-FR" sz="1350" b="1" dirty="0"/>
              <a:t>$(document).ready(function(){</a:t>
            </a:r>
          </a:p>
          <a:p>
            <a:pPr>
              <a:defRPr/>
            </a:pPr>
            <a:r>
              <a:rPr lang="fr-FR" sz="1350" b="1" dirty="0"/>
              <a:t>    $("dt").click(function(){</a:t>
            </a:r>
          </a:p>
          <a:p>
            <a:pPr>
              <a:defRPr/>
            </a:pPr>
            <a:r>
              <a:rPr lang="fr-FR" altLang="zh-CN" sz="1350" b="1" dirty="0"/>
              <a:t>        </a:t>
            </a:r>
            <a:r>
              <a:rPr lang="en-US" altLang="zh-CN" sz="1350" b="1" dirty="0">
                <a:solidFill>
                  <a:srgbClr val="FF0000"/>
                </a:solidFill>
              </a:rPr>
              <a:t>$("</a:t>
            </a:r>
            <a:r>
              <a:rPr lang="fr-FR" sz="1350" b="1" dirty="0">
                <a:solidFill>
                  <a:srgbClr val="FF0000"/>
                </a:solidFill>
              </a:rPr>
              <a:t>dd")</a:t>
            </a:r>
            <a:r>
              <a:rPr lang="fr-FR" sz="1350" b="1" dirty="0"/>
              <a:t>.css("display","block"); </a:t>
            </a:r>
            <a:endParaRPr lang="zh-CN" altLang="en-US" sz="1350" b="1" dirty="0"/>
          </a:p>
          <a:p>
            <a:pPr>
              <a:defRPr/>
            </a:pPr>
            <a:r>
              <a:rPr lang="zh-CN" altLang="en-US" sz="1350" b="1" dirty="0"/>
              <a:t>    </a:t>
            </a:r>
            <a:r>
              <a:rPr lang="en-US" altLang="zh-CN" sz="1350" b="1" dirty="0"/>
              <a:t>});</a:t>
            </a:r>
          </a:p>
          <a:p>
            <a:pPr>
              <a:defRPr/>
            </a:pPr>
            <a:r>
              <a:rPr lang="en-US" altLang="zh-CN" sz="1350" b="1" dirty="0"/>
              <a:t>    </a:t>
            </a:r>
            <a:r>
              <a:rPr lang="en-US" altLang="zh-CN" sz="1350" b="1" dirty="0">
                <a:solidFill>
                  <a:srgbClr val="FF0000"/>
                </a:solidFill>
              </a:rPr>
              <a:t>$("h1").</a:t>
            </a:r>
            <a:r>
              <a:rPr lang="en-US" altLang="zh-CN" sz="1350" b="1" dirty="0" err="1"/>
              <a:t>css</a:t>
            </a:r>
            <a:r>
              <a:rPr lang="en-US" altLang="zh-CN" sz="1350" b="1" dirty="0"/>
              <a:t>("</a:t>
            </a:r>
            <a:r>
              <a:rPr lang="en-US" altLang="zh-CN" sz="1350" b="1" dirty="0" err="1"/>
              <a:t>color","blue</a:t>
            </a:r>
            <a:r>
              <a:rPr lang="en-US" altLang="zh-CN" sz="1350" b="1" dirty="0"/>
              <a:t>");</a:t>
            </a:r>
          </a:p>
          <a:p>
            <a:pPr>
              <a:defRPr/>
            </a:pPr>
            <a:r>
              <a:rPr lang="en-US" altLang="zh-CN" sz="1350" b="1" dirty="0"/>
              <a:t>})</a:t>
            </a:r>
            <a:endParaRPr lang="zh-CN" altLang="zh-CN" sz="1350" dirty="0" err="1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1260" y="3128010"/>
            <a:ext cx="2555558" cy="1466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AutoShape 5"/>
          <p:cNvSpPr>
            <a:spLocks noChangeArrowheads="1"/>
          </p:cNvSpPr>
          <p:nvPr/>
        </p:nvSpPr>
        <p:spPr bwMode="auto">
          <a:xfrm>
            <a:off x="1196281" y="1601270"/>
            <a:ext cx="2901776" cy="332006"/>
          </a:xfrm>
          <a:prstGeom prst="wedgeRoundRectCallout">
            <a:avLst>
              <a:gd name="adj1" fmla="val 674"/>
              <a:gd name="adj2" fmla="val 50903"/>
              <a:gd name="adj3" fmla="val 16667"/>
            </a:avLst>
          </a:prstGeom>
          <a:solidFill>
            <a:srgbClr val="0099D8"/>
          </a:solidFill>
          <a:ln w="9525" cap="flat" cmpd="sng" algn="ctr">
            <a:solidFill>
              <a:schemeClr val="accent3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anchor="ctr">
            <a:spAutoFit/>
          </a:bodyPr>
          <a:lstStyle/>
          <a:p>
            <a:pPr eaLnBrk="0" hangingPunct="0">
              <a:buClr>
                <a:srgbClr val="233DA9"/>
              </a:buClr>
              <a:buSzPct val="80000"/>
              <a:defRPr/>
            </a:pPr>
            <a:r>
              <a:rPr lang="zh-CN" altLang="en-US" sz="1350" b="1" kern="0" dirty="0">
                <a:solidFill>
                  <a:schemeClr val="bg1"/>
                </a:solidFill>
                <a:latin typeface="+mn-ea"/>
              </a:rPr>
              <a:t>设置</a:t>
            </a:r>
            <a:r>
              <a:rPr lang="en-US" altLang="zh-CN" sz="1350" b="1" kern="0" dirty="0">
                <a:solidFill>
                  <a:schemeClr val="bg1"/>
                </a:solidFill>
                <a:latin typeface="+mn-ea"/>
              </a:rPr>
              <a:t>&lt;</a:t>
            </a:r>
            <a:r>
              <a:rPr lang="en-US" altLang="zh-CN" sz="1350" b="1" kern="0" dirty="0" err="1">
                <a:solidFill>
                  <a:schemeClr val="bg1"/>
                </a:solidFill>
                <a:latin typeface="+mn-ea"/>
              </a:rPr>
              <a:t>dd</a:t>
            </a:r>
            <a:r>
              <a:rPr lang="en-US" altLang="zh-CN" sz="1350" b="1" kern="0" dirty="0">
                <a:solidFill>
                  <a:schemeClr val="bg1"/>
                </a:solidFill>
                <a:latin typeface="+mn-ea"/>
              </a:rPr>
              <a:t>&gt;</a:t>
            </a:r>
            <a:r>
              <a:rPr lang="zh-CN" altLang="en-US" sz="1350" b="1" kern="0" dirty="0">
                <a:solidFill>
                  <a:schemeClr val="bg1"/>
                </a:solidFill>
                <a:latin typeface="+mn-ea"/>
              </a:rPr>
              <a:t>标签中的内容显示出来</a:t>
            </a:r>
          </a:p>
        </p:txBody>
      </p:sp>
      <p:cxnSp>
        <p:nvCxnSpPr>
          <p:cNvPr id="22" name="直接箭头连接符 21"/>
          <p:cNvCxnSpPr>
            <a:stCxn id="18" idx="4"/>
          </p:cNvCxnSpPr>
          <p:nvPr/>
        </p:nvCxnSpPr>
        <p:spPr bwMode="auto">
          <a:xfrm flipH="1">
            <a:off x="2164643" y="1936274"/>
            <a:ext cx="502084" cy="481655"/>
          </a:xfrm>
          <a:prstGeom prst="straightConnector1">
            <a:avLst/>
          </a:prstGeom>
          <a:ln cmpd="sng">
            <a:solidFill>
              <a:srgbClr val="0099D8"/>
            </a:solidFill>
            <a:headEnd type="none"/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prstMaterial="dkEdge">
            <a:bevelT w="0" h="0"/>
            <a:contourClr>
              <a:schemeClr val="accent1">
                <a:satMod val="110000"/>
              </a:scheme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7" name="AutoShape 5"/>
          <p:cNvSpPr>
            <a:spLocks noChangeArrowheads="1"/>
          </p:cNvSpPr>
          <p:nvPr/>
        </p:nvSpPr>
        <p:spPr bwMode="auto">
          <a:xfrm>
            <a:off x="4255371" y="2292315"/>
            <a:ext cx="2901776" cy="332006"/>
          </a:xfrm>
          <a:prstGeom prst="wedgeRoundRectCallout">
            <a:avLst>
              <a:gd name="adj1" fmla="val 674"/>
              <a:gd name="adj2" fmla="val 50903"/>
              <a:gd name="adj3" fmla="val 16667"/>
            </a:avLst>
          </a:prstGeom>
          <a:solidFill>
            <a:srgbClr val="0099D8"/>
          </a:solidFill>
          <a:ln w="9525" cap="flat" cmpd="sng" algn="ctr">
            <a:solidFill>
              <a:schemeClr val="accent3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anchor="ctr">
            <a:spAutoFit/>
          </a:bodyPr>
          <a:lstStyle/>
          <a:p>
            <a:pPr eaLnBrk="0" hangingPunct="0">
              <a:buClr>
                <a:srgbClr val="233DA9"/>
              </a:buClr>
              <a:buSzPct val="80000"/>
              <a:defRPr/>
            </a:pPr>
            <a:r>
              <a:rPr lang="zh-CN" altLang="en-US" sz="1350" b="1" kern="0" dirty="0">
                <a:solidFill>
                  <a:schemeClr val="bg1"/>
                </a:solidFill>
                <a:latin typeface="+mn-ea"/>
              </a:rPr>
              <a:t>设置</a:t>
            </a:r>
            <a:r>
              <a:rPr lang="en-US" altLang="zh-CN" sz="1350" b="1" kern="0" dirty="0">
                <a:solidFill>
                  <a:schemeClr val="bg1"/>
                </a:solidFill>
                <a:latin typeface="+mn-ea"/>
              </a:rPr>
              <a:t>&lt;h1&gt;</a:t>
            </a:r>
            <a:r>
              <a:rPr lang="zh-CN" altLang="en-US" sz="1350" b="1" kern="0" dirty="0">
                <a:solidFill>
                  <a:schemeClr val="bg1"/>
                </a:solidFill>
                <a:latin typeface="+mn-ea"/>
              </a:rPr>
              <a:t>标签中的字体颜色为蓝色</a:t>
            </a:r>
          </a:p>
        </p:txBody>
      </p:sp>
      <p:cxnSp>
        <p:nvCxnSpPr>
          <p:cNvPr id="28" name="直接箭头连接符 27"/>
          <p:cNvCxnSpPr>
            <a:stCxn id="27" idx="1"/>
          </p:cNvCxnSpPr>
          <p:nvPr/>
        </p:nvCxnSpPr>
        <p:spPr bwMode="auto">
          <a:xfrm flipH="1">
            <a:off x="1976645" y="2458318"/>
            <a:ext cx="2278726" cy="337177"/>
          </a:xfrm>
          <a:prstGeom prst="straightConnector1">
            <a:avLst/>
          </a:prstGeom>
          <a:ln cmpd="sng">
            <a:solidFill>
              <a:srgbClr val="0099D8"/>
            </a:solidFill>
            <a:headEnd type="none"/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prstMaterial="dkEdge">
            <a:bevelT w="0" h="0"/>
            <a:contourClr>
              <a:schemeClr val="accent1">
                <a:satMod val="110000"/>
              </a:scheme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/>
          <p:cNvCxnSpPr/>
          <p:nvPr/>
        </p:nvCxnSpPr>
        <p:spPr bwMode="auto">
          <a:xfrm flipH="1">
            <a:off x="4878705" y="2594134"/>
            <a:ext cx="721995" cy="929164"/>
          </a:xfrm>
          <a:prstGeom prst="straightConnector1">
            <a:avLst/>
          </a:prstGeom>
          <a:ln cmpd="sng">
            <a:solidFill>
              <a:srgbClr val="0099D8"/>
            </a:solidFill>
            <a:headEnd type="none"/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prstMaterial="dkEdge">
            <a:bevelT w="0" h="0"/>
            <a:contourClr>
              <a:schemeClr val="accent1">
                <a:satMod val="110000"/>
              </a:scheme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EC8BEB4B-0F14-47DF-B750-5F97C5BF24BA}"/>
              </a:ext>
            </a:extLst>
          </p:cNvPr>
          <p:cNvGrpSpPr/>
          <p:nvPr/>
        </p:nvGrpSpPr>
        <p:grpSpPr>
          <a:xfrm>
            <a:off x="2786115" y="4704153"/>
            <a:ext cx="3132349" cy="321469"/>
            <a:chOff x="2555776" y="4614386"/>
            <a:chExt cx="3132349" cy="321469"/>
          </a:xfrm>
        </p:grpSpPr>
        <p:sp>
          <p:nvSpPr>
            <p:cNvPr id="25" name="圆角矩形 7">
              <a:extLst>
                <a:ext uri="{FF2B5EF4-FFF2-40B4-BE49-F238E27FC236}">
                  <a16:creationId xmlns:a16="http://schemas.microsoft.com/office/drawing/2014/main" id="{CC093E5E-A2A3-4963-8B7F-CC82D047C0DF}"/>
                </a:ext>
              </a:extLst>
            </p:cNvPr>
            <p:cNvSpPr/>
            <p:nvPr/>
          </p:nvSpPr>
          <p:spPr bwMode="auto">
            <a:xfrm>
              <a:off x="2555776" y="4614386"/>
              <a:ext cx="342601" cy="321469"/>
            </a:xfrm>
            <a:prstGeom prst="roundRect">
              <a:avLst/>
            </a:prstGeom>
            <a:solidFill>
              <a:srgbClr val="0099D8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>
              <a:defPPr>
                <a:defRPr lang="zh-CN">
                  <a:solidFill>
                    <a:schemeClr val="tx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sz="1350"/>
            </a:p>
          </p:txBody>
        </p:sp>
        <p:sp>
          <p:nvSpPr>
            <p:cNvPr id="26" name="圆角矩形 8">
              <a:extLst>
                <a:ext uri="{FF2B5EF4-FFF2-40B4-BE49-F238E27FC236}">
                  <a16:creationId xmlns:a16="http://schemas.microsoft.com/office/drawing/2014/main" id="{5E66FE63-3C2B-4301-A1AC-9A5491293B8E}"/>
                </a:ext>
              </a:extLst>
            </p:cNvPr>
            <p:cNvSpPr/>
            <p:nvPr/>
          </p:nvSpPr>
          <p:spPr bwMode="auto">
            <a:xfrm>
              <a:off x="2947320" y="4614386"/>
              <a:ext cx="2740805" cy="321469"/>
            </a:xfrm>
            <a:prstGeom prst="roundRect">
              <a:avLst/>
            </a:prstGeom>
            <a:solidFill>
              <a:srgbClr val="0099D8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>
              <a:defPPr>
                <a:defRPr lang="zh-CN">
                  <a:solidFill>
                    <a:schemeClr val="tx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sz="1350"/>
            </a:p>
          </p:txBody>
        </p:sp>
        <p:pic>
          <p:nvPicPr>
            <p:cNvPr id="29" name="Picture 8" descr="说话气泡new">
              <a:extLst>
                <a:ext uri="{FF2B5EF4-FFF2-40B4-BE49-F238E27FC236}">
                  <a16:creationId xmlns:a16="http://schemas.microsoft.com/office/drawing/2014/main" id="{E4B10458-51E9-4304-952D-E5AF65D8CD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55776" y="4644057"/>
              <a:ext cx="391544" cy="256555"/>
            </a:xfrm>
            <a:prstGeom prst="rect">
              <a:avLst/>
            </a:prstGeom>
            <a:noFill/>
            <a:ln>
              <a:noFill/>
            </a:ln>
            <a:effectLst>
              <a:prstShdw prst="shdw13" dist="12700" dir="10800000">
                <a:srgbClr val="0099FF">
                  <a:alpha val="50000"/>
                </a:srgbClr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0" name="TextBox 10">
              <a:extLst>
                <a:ext uri="{FF2B5EF4-FFF2-40B4-BE49-F238E27FC236}">
                  <a16:creationId xmlns:a16="http://schemas.microsoft.com/office/drawing/2014/main" id="{DCB040D3-7FC2-4B8D-BFD6-84FC9265C117}"/>
                </a:ext>
              </a:extLst>
            </p:cNvPr>
            <p:cNvSpPr txBox="1"/>
            <p:nvPr/>
          </p:nvSpPr>
          <p:spPr bwMode="auto">
            <a:xfrm>
              <a:off x="3141317" y="4647723"/>
              <a:ext cx="2258952" cy="276999"/>
            </a:xfrm>
            <a:prstGeom prst="rect">
              <a:avLst/>
            </a:prstGeom>
            <a:noFill/>
            <a:effectLst/>
          </p:spPr>
          <p:txBody>
            <a:bodyPr wrap="non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zh-CN" altLang="en-US" sz="1200" b="1" spc="225" dirty="0">
                  <a:solidFill>
                    <a:srgbClr val="FBFF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演示示例</a:t>
              </a:r>
              <a:r>
                <a:rPr lang="en-US" altLang="zh-CN" sz="1200" b="1" spc="225" dirty="0">
                  <a:solidFill>
                    <a:srgbClr val="FBFF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03</a:t>
              </a:r>
              <a:r>
                <a:rPr lang="zh-CN" altLang="en-US" sz="1200" b="1" spc="225" dirty="0">
                  <a:solidFill>
                    <a:srgbClr val="FBFF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：基本选择器</a:t>
              </a:r>
            </a:p>
          </p:txBody>
        </p:sp>
      </p:grp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502DB81-AE3D-4E53-ABC0-A3FC8F5304F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20</a:t>
            </a:fld>
            <a:r>
              <a:rPr lang="en-US" altLang="zh-CN" dirty="0"/>
              <a:t>/62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bldLvl="0" animBg="1"/>
      <p:bldP spid="27" grpId="0" bldLvl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标题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sz="2775">
                <a:sym typeface="+mn-ea"/>
              </a:rPr>
              <a:t>类选择器</a:t>
            </a:r>
            <a:endParaRPr lang="zh-CN" altLang="en-US" sz="2775" dirty="0">
              <a:sym typeface="Calibri" panose="020F0502020204030204" pitchFamily="34" charset="0"/>
            </a:endParaRPr>
          </a:p>
        </p:txBody>
      </p:sp>
      <p:sp>
        <p:nvSpPr>
          <p:cNvPr id="8195" name="内容占位符 2"/>
          <p:cNvSpPr>
            <a:spLocks noGrp="1" noChangeArrowheads="1"/>
          </p:cNvSpPr>
          <p:nvPr>
            <p:ph idx="1"/>
          </p:nvPr>
        </p:nvSpPr>
        <p:spPr>
          <a:xfrm>
            <a:off x="578644" y="981075"/>
            <a:ext cx="8095298" cy="3613785"/>
          </a:xfrm>
        </p:spPr>
        <p:txBody>
          <a:bodyPr/>
          <a:lstStyle/>
          <a:p>
            <a:r>
              <a:rPr lang="zh-CN" altLang="en-US">
                <a:sym typeface="+mn-ea"/>
              </a:rPr>
              <a:t>类选择器根据给定的</a:t>
            </a:r>
            <a:r>
              <a:rPr lang="fr-FR" altLang="en-US">
                <a:sym typeface="+mn-ea"/>
              </a:rPr>
              <a:t>class</a:t>
            </a:r>
            <a:r>
              <a:rPr lang="zh-CN" altLang="en-US">
                <a:sym typeface="+mn-ea"/>
              </a:rPr>
              <a:t>匹配元素</a:t>
            </a:r>
            <a:endParaRPr lang="en-US" altLang="zh-CN"/>
          </a:p>
          <a:p>
            <a:pPr lvl="1"/>
            <a:endParaRPr lang="en-US" altLang="zh-CN"/>
          </a:p>
          <a:p>
            <a:pPr lvl="1"/>
            <a:endParaRPr lang="en-US" altLang="zh-CN"/>
          </a:p>
          <a:p>
            <a:endParaRPr lang="en-US" altLang="zh-CN"/>
          </a:p>
        </p:txBody>
      </p:sp>
      <p:sp>
        <p:nvSpPr>
          <p:cNvPr id="5" name="AutoShape 3"/>
          <p:cNvSpPr>
            <a:spLocks noChangeArrowheads="1"/>
          </p:cNvSpPr>
          <p:nvPr/>
        </p:nvSpPr>
        <p:spPr bwMode="auto">
          <a:xfrm>
            <a:off x="1133714" y="1585912"/>
            <a:ext cx="5143500" cy="300082"/>
          </a:xfrm>
          <a:prstGeom prst="roundRect">
            <a:avLst>
              <a:gd name="adj" fmla="val 0"/>
            </a:avLst>
          </a:prstGeom>
          <a:solidFill>
            <a:srgbClr val="E7F7F1"/>
          </a:solidFill>
          <a:ln w="50800" cap="flat" cmpd="sng" algn="ctr">
            <a:solidFill>
              <a:srgbClr val="0099D8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>
            <a:spAutoFit/>
          </a:bodyPr>
          <a:lstStyle/>
          <a:p>
            <a:pPr>
              <a:defRPr/>
            </a:pPr>
            <a:r>
              <a:rPr lang="en-US" sz="1350" b="1" dirty="0"/>
              <a:t>$("</a:t>
            </a:r>
            <a:r>
              <a:rPr lang="en-US" sz="1350" b="1" dirty="0">
                <a:solidFill>
                  <a:srgbClr val="FF0000"/>
                </a:solidFill>
              </a:rPr>
              <a:t>.price</a:t>
            </a:r>
            <a:r>
              <a:rPr lang="en-US" sz="1350" b="1" dirty="0"/>
              <a:t>").</a:t>
            </a:r>
            <a:r>
              <a:rPr lang="en-US" sz="1350" b="1" dirty="0" err="1"/>
              <a:t>css</a:t>
            </a:r>
            <a:r>
              <a:rPr lang="en-US" sz="1350" b="1" dirty="0"/>
              <a:t>({"background":"#efefef","padding":"5px"});</a:t>
            </a:r>
            <a:endParaRPr lang="zh-CN" altLang="zh-CN" sz="1350" b="1" dirty="0" err="1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1645" y="2495457"/>
            <a:ext cx="3631857" cy="20846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AutoShape 5"/>
          <p:cNvSpPr>
            <a:spLocks noChangeArrowheads="1"/>
          </p:cNvSpPr>
          <p:nvPr/>
        </p:nvSpPr>
        <p:spPr bwMode="auto">
          <a:xfrm>
            <a:off x="335769" y="2040345"/>
            <a:ext cx="3631857" cy="332006"/>
          </a:xfrm>
          <a:prstGeom prst="wedgeRoundRectCallout">
            <a:avLst>
              <a:gd name="adj1" fmla="val 674"/>
              <a:gd name="adj2" fmla="val 50903"/>
              <a:gd name="adj3" fmla="val 16667"/>
            </a:avLst>
          </a:prstGeom>
          <a:solidFill>
            <a:srgbClr val="0099D8"/>
          </a:solidFill>
          <a:ln w="9525" cap="flat" cmpd="sng" algn="ctr">
            <a:solidFill>
              <a:srgbClr val="0099D8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anchor="ctr">
            <a:spAutoFit/>
          </a:bodyPr>
          <a:lstStyle/>
          <a:p>
            <a:pPr eaLnBrk="0" hangingPunct="0">
              <a:buClr>
                <a:srgbClr val="233DA9"/>
              </a:buClr>
              <a:buSzPct val="80000"/>
              <a:defRPr/>
            </a:pPr>
            <a:r>
              <a:rPr lang="zh-CN" altLang="en-US" sz="1350" b="1" kern="0" dirty="0">
                <a:solidFill>
                  <a:schemeClr val="bg1"/>
                </a:solidFill>
                <a:latin typeface="+mn-ea"/>
              </a:rPr>
              <a:t>设置</a:t>
            </a:r>
            <a:r>
              <a:rPr lang="en-US" altLang="zh-CN" sz="1350" b="1" kern="0" dirty="0">
                <a:solidFill>
                  <a:schemeClr val="bg1"/>
                </a:solidFill>
                <a:latin typeface="+mn-ea"/>
              </a:rPr>
              <a:t>class</a:t>
            </a:r>
            <a:r>
              <a:rPr lang="zh-CN" altLang="en-US" sz="1350" b="1" kern="0" dirty="0">
                <a:solidFill>
                  <a:schemeClr val="bg1"/>
                </a:solidFill>
                <a:latin typeface="+mn-ea"/>
              </a:rPr>
              <a:t>为</a:t>
            </a:r>
            <a:r>
              <a:rPr lang="en-US" altLang="zh-CN" sz="1350" b="1" kern="0" dirty="0">
                <a:solidFill>
                  <a:schemeClr val="bg1"/>
                </a:solidFill>
                <a:latin typeface="+mn-ea"/>
              </a:rPr>
              <a:t>price</a:t>
            </a:r>
            <a:r>
              <a:rPr lang="zh-CN" altLang="en-US" sz="1350" b="1" kern="0" dirty="0">
                <a:solidFill>
                  <a:schemeClr val="bg1"/>
                </a:solidFill>
                <a:latin typeface="+mn-ea"/>
              </a:rPr>
              <a:t>元素的背景颜色和内边距</a:t>
            </a:r>
          </a:p>
        </p:txBody>
      </p:sp>
      <p:cxnSp>
        <p:nvCxnSpPr>
          <p:cNvPr id="20" name="直接箭头连接符 19"/>
          <p:cNvCxnSpPr>
            <a:stCxn id="19" idx="0"/>
          </p:cNvCxnSpPr>
          <p:nvPr/>
        </p:nvCxnSpPr>
        <p:spPr bwMode="auto">
          <a:xfrm flipH="1" flipV="1">
            <a:off x="1824254" y="1829348"/>
            <a:ext cx="327444" cy="210997"/>
          </a:xfrm>
          <a:prstGeom prst="straightConnector1">
            <a:avLst/>
          </a:prstGeom>
          <a:solidFill>
            <a:srgbClr val="00C77A"/>
          </a:solidFill>
          <a:ln cmpd="sng">
            <a:solidFill>
              <a:srgbClr val="0099D8"/>
            </a:solidFill>
            <a:headEnd type="none"/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prstMaterial="dkEdge">
            <a:bevelT w="0" h="0"/>
            <a:contourClr>
              <a:schemeClr val="accent1">
                <a:satMod val="110000"/>
              </a:scheme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>
            <a:stCxn id="19" idx="2"/>
          </p:cNvCxnSpPr>
          <p:nvPr/>
        </p:nvCxnSpPr>
        <p:spPr bwMode="auto">
          <a:xfrm>
            <a:off x="2151698" y="2372351"/>
            <a:ext cx="698670" cy="1165426"/>
          </a:xfrm>
          <a:prstGeom prst="straightConnector1">
            <a:avLst/>
          </a:prstGeom>
          <a:solidFill>
            <a:srgbClr val="00C77A"/>
          </a:solidFill>
          <a:ln cmpd="sng">
            <a:solidFill>
              <a:srgbClr val="0099D8"/>
            </a:solidFill>
            <a:headEnd type="none"/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prstMaterial="dkEdge">
            <a:bevelT w="0" h="0"/>
            <a:contourClr>
              <a:schemeClr val="accent1">
                <a:satMod val="110000"/>
              </a:scheme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E92F31CE-656C-4823-8713-1F49183B6C76}"/>
              </a:ext>
            </a:extLst>
          </p:cNvPr>
          <p:cNvGrpSpPr/>
          <p:nvPr/>
        </p:nvGrpSpPr>
        <p:grpSpPr>
          <a:xfrm>
            <a:off x="2786115" y="4704153"/>
            <a:ext cx="3132349" cy="321469"/>
            <a:chOff x="2555776" y="4614386"/>
            <a:chExt cx="3132349" cy="321469"/>
          </a:xfrm>
        </p:grpSpPr>
        <p:sp>
          <p:nvSpPr>
            <p:cNvPr id="24" name="圆角矩形 7">
              <a:extLst>
                <a:ext uri="{FF2B5EF4-FFF2-40B4-BE49-F238E27FC236}">
                  <a16:creationId xmlns:a16="http://schemas.microsoft.com/office/drawing/2014/main" id="{08A4C0CC-E757-40BF-8B13-5F60A63160F9}"/>
                </a:ext>
              </a:extLst>
            </p:cNvPr>
            <p:cNvSpPr/>
            <p:nvPr/>
          </p:nvSpPr>
          <p:spPr bwMode="auto">
            <a:xfrm>
              <a:off x="2555776" y="4614386"/>
              <a:ext cx="342601" cy="321469"/>
            </a:xfrm>
            <a:prstGeom prst="roundRect">
              <a:avLst/>
            </a:prstGeom>
            <a:solidFill>
              <a:srgbClr val="0099D8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>
              <a:defPPr>
                <a:defRPr lang="zh-CN">
                  <a:solidFill>
                    <a:schemeClr val="tx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sz="1350"/>
            </a:p>
          </p:txBody>
        </p:sp>
        <p:sp>
          <p:nvSpPr>
            <p:cNvPr id="25" name="圆角矩形 8">
              <a:extLst>
                <a:ext uri="{FF2B5EF4-FFF2-40B4-BE49-F238E27FC236}">
                  <a16:creationId xmlns:a16="http://schemas.microsoft.com/office/drawing/2014/main" id="{CEAD2149-5D36-4245-9823-011A99452D51}"/>
                </a:ext>
              </a:extLst>
            </p:cNvPr>
            <p:cNvSpPr/>
            <p:nvPr/>
          </p:nvSpPr>
          <p:spPr bwMode="auto">
            <a:xfrm>
              <a:off x="2947320" y="4614386"/>
              <a:ext cx="2740805" cy="321469"/>
            </a:xfrm>
            <a:prstGeom prst="roundRect">
              <a:avLst/>
            </a:prstGeom>
            <a:solidFill>
              <a:srgbClr val="0099D8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>
              <a:defPPr>
                <a:defRPr lang="zh-CN">
                  <a:solidFill>
                    <a:schemeClr val="tx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sz="1350"/>
            </a:p>
          </p:txBody>
        </p:sp>
        <p:pic>
          <p:nvPicPr>
            <p:cNvPr id="26" name="Picture 8" descr="说话气泡new">
              <a:extLst>
                <a:ext uri="{FF2B5EF4-FFF2-40B4-BE49-F238E27FC236}">
                  <a16:creationId xmlns:a16="http://schemas.microsoft.com/office/drawing/2014/main" id="{8271480A-924F-4659-BB19-7B54A3E2BAB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55776" y="4644057"/>
              <a:ext cx="391544" cy="256555"/>
            </a:xfrm>
            <a:prstGeom prst="rect">
              <a:avLst/>
            </a:prstGeom>
            <a:noFill/>
            <a:ln>
              <a:noFill/>
            </a:ln>
            <a:effectLst>
              <a:prstShdw prst="shdw13" dist="12700" dir="10800000">
                <a:srgbClr val="0099FF">
                  <a:alpha val="50000"/>
                </a:srgbClr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" name="TextBox 10">
              <a:extLst>
                <a:ext uri="{FF2B5EF4-FFF2-40B4-BE49-F238E27FC236}">
                  <a16:creationId xmlns:a16="http://schemas.microsoft.com/office/drawing/2014/main" id="{63E8A966-705A-4595-86C0-55131B32EFE2}"/>
                </a:ext>
              </a:extLst>
            </p:cNvPr>
            <p:cNvSpPr txBox="1"/>
            <p:nvPr/>
          </p:nvSpPr>
          <p:spPr bwMode="auto">
            <a:xfrm>
              <a:off x="3141317" y="4647723"/>
              <a:ext cx="2258952" cy="276999"/>
            </a:xfrm>
            <a:prstGeom prst="rect">
              <a:avLst/>
            </a:prstGeom>
            <a:noFill/>
            <a:effectLst/>
          </p:spPr>
          <p:txBody>
            <a:bodyPr wrap="non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zh-CN" altLang="en-US" sz="1200" b="1" spc="225" dirty="0">
                  <a:solidFill>
                    <a:srgbClr val="FBFF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演示示例</a:t>
              </a:r>
              <a:r>
                <a:rPr lang="en-US" altLang="zh-CN" sz="1200" b="1" spc="225" dirty="0">
                  <a:solidFill>
                    <a:srgbClr val="FBFF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03</a:t>
              </a:r>
              <a:r>
                <a:rPr lang="zh-CN" altLang="en-US" sz="1200" b="1" spc="225" dirty="0">
                  <a:solidFill>
                    <a:srgbClr val="FBFF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：基本选择器</a:t>
              </a:r>
            </a:p>
          </p:txBody>
        </p:sp>
      </p:grp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07F9533-FE4E-4C59-A148-4C0D74EC18F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21</a:t>
            </a:fld>
            <a:r>
              <a:rPr lang="en-US" altLang="zh-CN" dirty="0"/>
              <a:t>/62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ldLvl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标题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r-FR" sz="2775">
                <a:sym typeface="+mn-ea"/>
              </a:rPr>
              <a:t>ID</a:t>
            </a:r>
            <a:r>
              <a:rPr sz="2775">
                <a:sym typeface="+mn-ea"/>
              </a:rPr>
              <a:t>选择器</a:t>
            </a:r>
            <a:endParaRPr lang="zh-CN" altLang="en-US" sz="2775" dirty="0">
              <a:sym typeface="Calibri" panose="020F0502020204030204" pitchFamily="34" charset="0"/>
            </a:endParaRPr>
          </a:p>
        </p:txBody>
      </p:sp>
      <p:sp>
        <p:nvSpPr>
          <p:cNvPr id="8195" name="内容占位符 2"/>
          <p:cNvSpPr>
            <a:spLocks noGrp="1" noChangeArrowheads="1"/>
          </p:cNvSpPr>
          <p:nvPr>
            <p:ph idx="1"/>
          </p:nvPr>
        </p:nvSpPr>
        <p:spPr>
          <a:xfrm>
            <a:off x="578644" y="981075"/>
            <a:ext cx="8095298" cy="3613785"/>
          </a:xfrm>
        </p:spPr>
        <p:txBody>
          <a:bodyPr/>
          <a:lstStyle/>
          <a:p>
            <a:r>
              <a:rPr lang="en-US" altLang="zh-CN" dirty="0">
                <a:sym typeface="+mn-ea"/>
              </a:rPr>
              <a:t>ID</a:t>
            </a:r>
            <a:r>
              <a:rPr lang="zh-CN" altLang="en-US" dirty="0">
                <a:sym typeface="+mn-ea"/>
              </a:rPr>
              <a:t>选择器根据给定的</a:t>
            </a:r>
            <a:r>
              <a:rPr lang="fr-FR" altLang="en-US" dirty="0">
                <a:sym typeface="+mn-ea"/>
              </a:rPr>
              <a:t>id</a:t>
            </a:r>
            <a:r>
              <a:rPr lang="zh-CN" altLang="en-US" dirty="0">
                <a:sym typeface="+mn-ea"/>
              </a:rPr>
              <a:t>匹配元素</a:t>
            </a:r>
            <a:endParaRPr lang="en-US" altLang="zh-CN"/>
          </a:p>
          <a:p>
            <a:pPr lvl="1"/>
            <a:endParaRPr lang="en-US" altLang="zh-CN"/>
          </a:p>
          <a:p>
            <a:pPr lvl="1"/>
            <a:endParaRPr lang="en-US" altLang="zh-CN"/>
          </a:p>
          <a:p>
            <a:endParaRPr lang="en-US" altLang="zh-CN"/>
          </a:p>
        </p:txBody>
      </p:sp>
      <p:sp>
        <p:nvSpPr>
          <p:cNvPr id="5" name="AutoShape 3"/>
          <p:cNvSpPr>
            <a:spLocks noChangeArrowheads="1"/>
          </p:cNvSpPr>
          <p:nvPr/>
        </p:nvSpPr>
        <p:spPr bwMode="auto">
          <a:xfrm>
            <a:off x="910829" y="1534477"/>
            <a:ext cx="5143500" cy="300082"/>
          </a:xfrm>
          <a:prstGeom prst="roundRect">
            <a:avLst>
              <a:gd name="adj" fmla="val 0"/>
            </a:avLst>
          </a:prstGeom>
          <a:solidFill>
            <a:srgbClr val="EDF5FD"/>
          </a:solidFill>
          <a:ln w="50800" cap="flat" cmpd="sng" algn="ctr">
            <a:solidFill>
              <a:srgbClr val="0099D8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>
            <a:spAutoFit/>
          </a:bodyPr>
          <a:lstStyle/>
          <a:p>
            <a:pPr>
              <a:defRPr/>
            </a:pPr>
            <a:r>
              <a:rPr lang="fr-FR" sz="1350" b="1" dirty="0"/>
              <a:t>$("</a:t>
            </a:r>
            <a:r>
              <a:rPr lang="fr-FR" sz="1350" b="1" dirty="0">
                <a:solidFill>
                  <a:srgbClr val="FF0000"/>
                </a:solidFill>
              </a:rPr>
              <a:t>#author</a:t>
            </a:r>
            <a:r>
              <a:rPr lang="fr-FR" sz="1350" b="1" dirty="0"/>
              <a:t>").css("color","#083499");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0748" y="2423030"/>
            <a:ext cx="3734111" cy="2143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AutoShape 5"/>
          <p:cNvSpPr>
            <a:spLocks noChangeArrowheads="1"/>
          </p:cNvSpPr>
          <p:nvPr/>
        </p:nvSpPr>
        <p:spPr bwMode="auto">
          <a:xfrm>
            <a:off x="323329" y="1888862"/>
            <a:ext cx="3028779" cy="332006"/>
          </a:xfrm>
          <a:prstGeom prst="wedgeRoundRectCallout">
            <a:avLst>
              <a:gd name="adj1" fmla="val 674"/>
              <a:gd name="adj2" fmla="val 50903"/>
              <a:gd name="adj3" fmla="val 16667"/>
            </a:avLst>
          </a:prstGeom>
          <a:solidFill>
            <a:srgbClr val="0099D8"/>
          </a:solidFill>
          <a:ln w="9525" cap="flat" cmpd="sng" algn="ctr">
            <a:solidFill>
              <a:srgbClr val="0099D8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anchor="ctr">
            <a:spAutoFit/>
          </a:bodyPr>
          <a:lstStyle/>
          <a:p>
            <a:pPr eaLnBrk="0" hangingPunct="0">
              <a:buClr>
                <a:srgbClr val="233DA9"/>
              </a:buClr>
              <a:buSzPct val="80000"/>
              <a:defRPr/>
            </a:pPr>
            <a:r>
              <a:rPr lang="zh-CN" altLang="en-US" sz="1350" b="1" kern="0" dirty="0">
                <a:solidFill>
                  <a:schemeClr val="bg1"/>
                </a:solidFill>
                <a:latin typeface="+mn-ea"/>
              </a:rPr>
              <a:t>设置</a:t>
            </a:r>
            <a:r>
              <a:rPr lang="en-US" altLang="en-US" sz="1350" b="1" kern="0" dirty="0">
                <a:solidFill>
                  <a:schemeClr val="bg1"/>
                </a:solidFill>
                <a:latin typeface="+mn-ea"/>
              </a:rPr>
              <a:t>id</a:t>
            </a:r>
            <a:r>
              <a:rPr lang="zh-CN" altLang="en-US" sz="1350" b="1" kern="0" dirty="0">
                <a:solidFill>
                  <a:schemeClr val="bg1"/>
                </a:solidFill>
                <a:latin typeface="+mn-ea"/>
              </a:rPr>
              <a:t>为</a:t>
            </a:r>
            <a:r>
              <a:rPr lang="en-US" altLang="en-US" sz="1350" b="1" kern="0" dirty="0">
                <a:solidFill>
                  <a:schemeClr val="bg1"/>
                </a:solidFill>
                <a:latin typeface="+mn-ea"/>
              </a:rPr>
              <a:t>author</a:t>
            </a:r>
            <a:r>
              <a:rPr lang="zh-CN" altLang="en-US" sz="1350" b="1" kern="0" dirty="0">
                <a:solidFill>
                  <a:schemeClr val="bg1"/>
                </a:solidFill>
                <a:latin typeface="+mn-ea"/>
              </a:rPr>
              <a:t>的元素的字体颜色</a:t>
            </a:r>
          </a:p>
        </p:txBody>
      </p:sp>
      <p:cxnSp>
        <p:nvCxnSpPr>
          <p:cNvPr id="18" name="直接箭头连接符 17"/>
          <p:cNvCxnSpPr>
            <a:stCxn id="16" idx="0"/>
          </p:cNvCxnSpPr>
          <p:nvPr/>
        </p:nvCxnSpPr>
        <p:spPr bwMode="auto">
          <a:xfrm flipH="1" flipV="1">
            <a:off x="1803241" y="1686436"/>
            <a:ext cx="34478" cy="202426"/>
          </a:xfrm>
          <a:prstGeom prst="straightConnector1">
            <a:avLst/>
          </a:prstGeom>
          <a:solidFill>
            <a:srgbClr val="00C77A"/>
          </a:solidFill>
          <a:ln cmpd="sng">
            <a:solidFill>
              <a:srgbClr val="0099D8"/>
            </a:solidFill>
            <a:headEnd type="none"/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prstMaterial="dkEdge">
            <a:bevelT w="0" h="0"/>
            <a:contourClr>
              <a:schemeClr val="accent1">
                <a:satMod val="110000"/>
              </a:scheme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>
            <a:stCxn id="16" idx="2"/>
          </p:cNvCxnSpPr>
          <p:nvPr/>
        </p:nvCxnSpPr>
        <p:spPr bwMode="auto">
          <a:xfrm>
            <a:off x="1837719" y="2220868"/>
            <a:ext cx="565168" cy="1150305"/>
          </a:xfrm>
          <a:prstGeom prst="straightConnector1">
            <a:avLst/>
          </a:prstGeom>
          <a:solidFill>
            <a:srgbClr val="00C77A"/>
          </a:solidFill>
          <a:ln cmpd="sng">
            <a:solidFill>
              <a:srgbClr val="0099D8"/>
            </a:solidFill>
            <a:headEnd type="none"/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prstMaterial="dkEdge">
            <a:bevelT w="0" h="0"/>
            <a:contourClr>
              <a:schemeClr val="accent1">
                <a:satMod val="110000"/>
              </a:scheme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D34002D6-2BD1-461C-8A6F-8CCB99379283}"/>
              </a:ext>
            </a:extLst>
          </p:cNvPr>
          <p:cNvGrpSpPr/>
          <p:nvPr/>
        </p:nvGrpSpPr>
        <p:grpSpPr>
          <a:xfrm>
            <a:off x="2786115" y="4704153"/>
            <a:ext cx="3132349" cy="321469"/>
            <a:chOff x="2555776" y="4614386"/>
            <a:chExt cx="3132349" cy="321469"/>
          </a:xfrm>
        </p:grpSpPr>
        <p:sp>
          <p:nvSpPr>
            <p:cNvPr id="17" name="圆角矩形 7">
              <a:extLst>
                <a:ext uri="{FF2B5EF4-FFF2-40B4-BE49-F238E27FC236}">
                  <a16:creationId xmlns:a16="http://schemas.microsoft.com/office/drawing/2014/main" id="{E9F38D74-2A7D-42D4-AF5E-BE97F2E38F29}"/>
                </a:ext>
              </a:extLst>
            </p:cNvPr>
            <p:cNvSpPr/>
            <p:nvPr/>
          </p:nvSpPr>
          <p:spPr bwMode="auto">
            <a:xfrm>
              <a:off x="2555776" y="4614386"/>
              <a:ext cx="342601" cy="321469"/>
            </a:xfrm>
            <a:prstGeom prst="roundRect">
              <a:avLst/>
            </a:prstGeom>
            <a:solidFill>
              <a:srgbClr val="0099D8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>
              <a:defPPr>
                <a:defRPr lang="zh-CN">
                  <a:solidFill>
                    <a:schemeClr val="tx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sz="1350"/>
            </a:p>
          </p:txBody>
        </p:sp>
        <p:sp>
          <p:nvSpPr>
            <p:cNvPr id="20" name="圆角矩形 8">
              <a:extLst>
                <a:ext uri="{FF2B5EF4-FFF2-40B4-BE49-F238E27FC236}">
                  <a16:creationId xmlns:a16="http://schemas.microsoft.com/office/drawing/2014/main" id="{D073BA92-B52B-48AA-8C01-1F156045324C}"/>
                </a:ext>
              </a:extLst>
            </p:cNvPr>
            <p:cNvSpPr/>
            <p:nvPr/>
          </p:nvSpPr>
          <p:spPr bwMode="auto">
            <a:xfrm>
              <a:off x="2947320" y="4614386"/>
              <a:ext cx="2740805" cy="321469"/>
            </a:xfrm>
            <a:prstGeom prst="roundRect">
              <a:avLst/>
            </a:prstGeom>
            <a:solidFill>
              <a:srgbClr val="0099D8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>
              <a:defPPr>
                <a:defRPr lang="zh-CN">
                  <a:solidFill>
                    <a:schemeClr val="tx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sz="1350"/>
            </a:p>
          </p:txBody>
        </p:sp>
        <p:pic>
          <p:nvPicPr>
            <p:cNvPr id="21" name="Picture 8" descr="说话气泡new">
              <a:extLst>
                <a:ext uri="{FF2B5EF4-FFF2-40B4-BE49-F238E27FC236}">
                  <a16:creationId xmlns:a16="http://schemas.microsoft.com/office/drawing/2014/main" id="{5AC2DF44-EAA4-4E29-8BEF-A72DF698B2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55776" y="4644057"/>
              <a:ext cx="391544" cy="256555"/>
            </a:xfrm>
            <a:prstGeom prst="rect">
              <a:avLst/>
            </a:prstGeom>
            <a:noFill/>
            <a:ln>
              <a:noFill/>
            </a:ln>
            <a:effectLst>
              <a:prstShdw prst="shdw13" dist="12700" dir="10800000">
                <a:srgbClr val="0099FF">
                  <a:alpha val="50000"/>
                </a:srgbClr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2" name="TextBox 10">
              <a:extLst>
                <a:ext uri="{FF2B5EF4-FFF2-40B4-BE49-F238E27FC236}">
                  <a16:creationId xmlns:a16="http://schemas.microsoft.com/office/drawing/2014/main" id="{3B5C7FB7-0BF7-4A35-B8D7-50F010DF66B3}"/>
                </a:ext>
              </a:extLst>
            </p:cNvPr>
            <p:cNvSpPr txBox="1"/>
            <p:nvPr/>
          </p:nvSpPr>
          <p:spPr bwMode="auto">
            <a:xfrm>
              <a:off x="3141317" y="4647723"/>
              <a:ext cx="2258952" cy="276999"/>
            </a:xfrm>
            <a:prstGeom prst="rect">
              <a:avLst/>
            </a:prstGeom>
            <a:noFill/>
            <a:effectLst/>
          </p:spPr>
          <p:txBody>
            <a:bodyPr wrap="non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zh-CN" altLang="en-US" sz="1200" b="1" spc="225" dirty="0">
                  <a:solidFill>
                    <a:srgbClr val="FBFF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演示示例</a:t>
              </a:r>
              <a:r>
                <a:rPr lang="en-US" altLang="zh-CN" sz="1200" b="1" spc="225" dirty="0">
                  <a:solidFill>
                    <a:srgbClr val="FBFF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03</a:t>
              </a:r>
              <a:r>
                <a:rPr lang="zh-CN" altLang="en-US" sz="1200" b="1" spc="225" dirty="0">
                  <a:solidFill>
                    <a:srgbClr val="FBFF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：基本选择器</a:t>
              </a:r>
            </a:p>
          </p:txBody>
        </p:sp>
      </p:grp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3993D913-34F0-4AB7-8C2C-D73CD31A52D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22</a:t>
            </a:fld>
            <a:r>
              <a:rPr lang="en-US" altLang="zh-CN" dirty="0"/>
              <a:t>/62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ldLvl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标题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sz="2775">
                <a:sym typeface="+mn-ea"/>
              </a:rPr>
              <a:t>并集选择器</a:t>
            </a:r>
            <a:endParaRPr lang="zh-CN" altLang="en-US" sz="2775" dirty="0">
              <a:sym typeface="Calibri" panose="020F0502020204030204" pitchFamily="34" charset="0"/>
            </a:endParaRPr>
          </a:p>
        </p:txBody>
      </p:sp>
      <p:sp>
        <p:nvSpPr>
          <p:cNvPr id="8195" name="内容占位符 2"/>
          <p:cNvSpPr>
            <a:spLocks noGrp="1" noChangeArrowheads="1"/>
          </p:cNvSpPr>
          <p:nvPr>
            <p:ph idx="1"/>
          </p:nvPr>
        </p:nvSpPr>
        <p:spPr>
          <a:xfrm>
            <a:off x="578644" y="981075"/>
            <a:ext cx="8095298" cy="3613785"/>
          </a:xfrm>
        </p:spPr>
        <p:txBody>
          <a:bodyPr/>
          <a:lstStyle/>
          <a:p>
            <a:r>
              <a:rPr lang="zh-CN" altLang="en-US" dirty="0">
                <a:sym typeface="+mn-ea"/>
              </a:rPr>
              <a:t>并集选择器用来合并元素集合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endParaRPr lang="en-US" altLang="zh-CN" dirty="0"/>
          </a:p>
        </p:txBody>
      </p:sp>
      <p:sp>
        <p:nvSpPr>
          <p:cNvPr id="5" name="AutoShape 3"/>
          <p:cNvSpPr>
            <a:spLocks noChangeArrowheads="1"/>
          </p:cNvSpPr>
          <p:nvPr/>
        </p:nvSpPr>
        <p:spPr bwMode="auto">
          <a:xfrm>
            <a:off x="945119" y="1637347"/>
            <a:ext cx="5143500" cy="300082"/>
          </a:xfrm>
          <a:prstGeom prst="roundRect">
            <a:avLst>
              <a:gd name="adj" fmla="val 0"/>
            </a:avLst>
          </a:prstGeom>
          <a:solidFill>
            <a:srgbClr val="EDF5FD"/>
          </a:solidFill>
          <a:ln w="50800" cap="flat" cmpd="sng" algn="ctr">
            <a:solidFill>
              <a:srgbClr val="0099D8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>
            <a:spAutoFit/>
          </a:bodyPr>
          <a:lstStyle/>
          <a:p>
            <a:pPr>
              <a:defRPr/>
            </a:pPr>
            <a:r>
              <a:rPr lang="fr-FR" sz="1350" b="1" dirty="0"/>
              <a:t>$("</a:t>
            </a:r>
            <a:r>
              <a:rPr lang="fr-FR" sz="1350" b="1" dirty="0">
                <a:solidFill>
                  <a:srgbClr val="FF0000"/>
                </a:solidFill>
              </a:rPr>
              <a:t>.intro,dt,dd</a:t>
            </a:r>
            <a:r>
              <a:rPr lang="fr-FR" sz="1350" b="1" dirty="0"/>
              <a:t>").css("color","#ff0000");</a:t>
            </a:r>
            <a:endParaRPr lang="zh-CN" altLang="zh-CN" sz="1350" b="1" dirty="0" err="1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421" y="2060838"/>
            <a:ext cx="4393079" cy="25215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6" name="直接箭头连接符 15"/>
          <p:cNvCxnSpPr/>
          <p:nvPr/>
        </p:nvCxnSpPr>
        <p:spPr bwMode="auto">
          <a:xfrm>
            <a:off x="1735098" y="1914763"/>
            <a:ext cx="1026114" cy="1064177"/>
          </a:xfrm>
          <a:prstGeom prst="straightConnector1">
            <a:avLst/>
          </a:prstGeom>
          <a:ln cmpd="sng">
            <a:solidFill>
              <a:srgbClr val="0099D8"/>
            </a:solidFill>
            <a:headEnd type="none"/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prstMaterial="dkEdge">
            <a:bevelT w="0" h="0"/>
            <a:contourClr>
              <a:schemeClr val="accent1">
                <a:satMod val="110000"/>
              </a:scheme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/>
          <p:nvPr/>
        </p:nvCxnSpPr>
        <p:spPr bwMode="auto">
          <a:xfrm>
            <a:off x="1573080" y="1914763"/>
            <a:ext cx="1188132" cy="1982279"/>
          </a:xfrm>
          <a:prstGeom prst="straightConnector1">
            <a:avLst/>
          </a:prstGeom>
          <a:ln cmpd="sng">
            <a:solidFill>
              <a:srgbClr val="0099D8"/>
            </a:solidFill>
            <a:headEnd type="none"/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prstMaterial="dkEdge">
            <a:bevelT w="0" h="0"/>
            <a:contourClr>
              <a:schemeClr val="accent1">
                <a:satMod val="110000"/>
              </a:scheme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2BD53188-CEC6-4157-9136-430990C412AE}"/>
              </a:ext>
            </a:extLst>
          </p:cNvPr>
          <p:cNvGrpSpPr/>
          <p:nvPr/>
        </p:nvGrpSpPr>
        <p:grpSpPr>
          <a:xfrm>
            <a:off x="2786115" y="4704153"/>
            <a:ext cx="3132349" cy="321469"/>
            <a:chOff x="2555776" y="4614386"/>
            <a:chExt cx="3132349" cy="321469"/>
          </a:xfrm>
        </p:grpSpPr>
        <p:sp>
          <p:nvSpPr>
            <p:cNvPr id="15" name="圆角矩形 7">
              <a:extLst>
                <a:ext uri="{FF2B5EF4-FFF2-40B4-BE49-F238E27FC236}">
                  <a16:creationId xmlns:a16="http://schemas.microsoft.com/office/drawing/2014/main" id="{6902C1C5-A710-472F-AF86-58DA617A153A}"/>
                </a:ext>
              </a:extLst>
            </p:cNvPr>
            <p:cNvSpPr/>
            <p:nvPr/>
          </p:nvSpPr>
          <p:spPr bwMode="auto">
            <a:xfrm>
              <a:off x="2555776" y="4614386"/>
              <a:ext cx="342601" cy="321469"/>
            </a:xfrm>
            <a:prstGeom prst="roundRect">
              <a:avLst/>
            </a:prstGeom>
            <a:solidFill>
              <a:srgbClr val="0099D8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>
              <a:defPPr>
                <a:defRPr lang="zh-CN">
                  <a:solidFill>
                    <a:schemeClr val="tx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sz="1350"/>
            </a:p>
          </p:txBody>
        </p:sp>
        <p:sp>
          <p:nvSpPr>
            <p:cNvPr id="17" name="圆角矩形 8">
              <a:extLst>
                <a:ext uri="{FF2B5EF4-FFF2-40B4-BE49-F238E27FC236}">
                  <a16:creationId xmlns:a16="http://schemas.microsoft.com/office/drawing/2014/main" id="{CFDCD5C2-4C31-4242-9D0A-6644C17EFDA7}"/>
                </a:ext>
              </a:extLst>
            </p:cNvPr>
            <p:cNvSpPr/>
            <p:nvPr/>
          </p:nvSpPr>
          <p:spPr bwMode="auto">
            <a:xfrm>
              <a:off x="2947320" y="4614386"/>
              <a:ext cx="2740805" cy="321469"/>
            </a:xfrm>
            <a:prstGeom prst="roundRect">
              <a:avLst/>
            </a:prstGeom>
            <a:solidFill>
              <a:srgbClr val="0099D8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>
              <a:defPPr>
                <a:defRPr lang="zh-CN">
                  <a:solidFill>
                    <a:schemeClr val="tx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sz="1350"/>
            </a:p>
          </p:txBody>
        </p:sp>
        <p:pic>
          <p:nvPicPr>
            <p:cNvPr id="19" name="Picture 8" descr="说话气泡new">
              <a:extLst>
                <a:ext uri="{FF2B5EF4-FFF2-40B4-BE49-F238E27FC236}">
                  <a16:creationId xmlns:a16="http://schemas.microsoft.com/office/drawing/2014/main" id="{97F1A534-19B7-409D-9DFA-FEEBD4BF81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55776" y="4644057"/>
              <a:ext cx="391544" cy="256555"/>
            </a:xfrm>
            <a:prstGeom prst="rect">
              <a:avLst/>
            </a:prstGeom>
            <a:noFill/>
            <a:ln>
              <a:noFill/>
            </a:ln>
            <a:effectLst>
              <a:prstShdw prst="shdw13" dist="12700" dir="10800000">
                <a:srgbClr val="0099FF">
                  <a:alpha val="50000"/>
                </a:srgbClr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" name="TextBox 10">
              <a:extLst>
                <a:ext uri="{FF2B5EF4-FFF2-40B4-BE49-F238E27FC236}">
                  <a16:creationId xmlns:a16="http://schemas.microsoft.com/office/drawing/2014/main" id="{07FB2FB4-D0D0-4365-853A-221D94B9A2AB}"/>
                </a:ext>
              </a:extLst>
            </p:cNvPr>
            <p:cNvSpPr txBox="1"/>
            <p:nvPr/>
          </p:nvSpPr>
          <p:spPr bwMode="auto">
            <a:xfrm>
              <a:off x="3141317" y="4647723"/>
              <a:ext cx="2258952" cy="276999"/>
            </a:xfrm>
            <a:prstGeom prst="rect">
              <a:avLst/>
            </a:prstGeom>
            <a:noFill/>
            <a:effectLst/>
          </p:spPr>
          <p:txBody>
            <a:bodyPr wrap="non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zh-CN" altLang="en-US" sz="1200" b="1" spc="225" dirty="0">
                  <a:solidFill>
                    <a:srgbClr val="FBFF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演示示例</a:t>
              </a:r>
              <a:r>
                <a:rPr lang="en-US" altLang="zh-CN" sz="1200" b="1" spc="225" dirty="0">
                  <a:solidFill>
                    <a:srgbClr val="FBFF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03</a:t>
              </a:r>
              <a:r>
                <a:rPr lang="zh-CN" altLang="en-US" sz="1200" b="1" spc="225" dirty="0">
                  <a:solidFill>
                    <a:srgbClr val="FBFF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：基本选择器</a:t>
              </a:r>
            </a:p>
          </p:txBody>
        </p:sp>
      </p:grp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DEEB1BA4-7F3D-4656-815F-19C16C762F3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23</a:t>
            </a:fld>
            <a:r>
              <a:rPr lang="en-US" altLang="zh-CN" dirty="0"/>
              <a:t>/62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标题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sz="2775">
                <a:sym typeface="+mn-ea"/>
              </a:rPr>
              <a:t>全局选择器</a:t>
            </a:r>
            <a:endParaRPr lang="zh-CN" altLang="en-US" sz="2775" dirty="0">
              <a:sym typeface="Calibri" panose="020F0502020204030204" pitchFamily="34" charset="0"/>
            </a:endParaRPr>
          </a:p>
        </p:txBody>
      </p:sp>
      <p:sp>
        <p:nvSpPr>
          <p:cNvPr id="8195" name="内容占位符 2"/>
          <p:cNvSpPr>
            <a:spLocks noGrp="1" noChangeArrowheads="1"/>
          </p:cNvSpPr>
          <p:nvPr>
            <p:ph idx="1"/>
          </p:nvPr>
        </p:nvSpPr>
        <p:spPr>
          <a:xfrm>
            <a:off x="578644" y="981075"/>
            <a:ext cx="8095298" cy="3613785"/>
          </a:xfrm>
        </p:spPr>
        <p:txBody>
          <a:bodyPr/>
          <a:lstStyle/>
          <a:p>
            <a:r>
              <a:rPr lang="zh-CN" altLang="en-US" dirty="0">
                <a:sym typeface="+mn-ea"/>
              </a:rPr>
              <a:t>全局选择器可以获取所有元素</a:t>
            </a:r>
            <a:endParaRPr lang="en-US" altLang="zh-CN"/>
          </a:p>
          <a:p>
            <a:pPr lvl="1"/>
            <a:endParaRPr lang="en-US" altLang="zh-CN"/>
          </a:p>
          <a:p>
            <a:pPr lvl="1"/>
            <a:endParaRPr lang="en-US" altLang="zh-CN"/>
          </a:p>
          <a:p>
            <a:endParaRPr lang="en-US" altLang="zh-CN"/>
          </a:p>
        </p:txBody>
      </p:sp>
      <p:sp>
        <p:nvSpPr>
          <p:cNvPr id="5" name="AutoShape 3"/>
          <p:cNvSpPr>
            <a:spLocks noChangeArrowheads="1"/>
          </p:cNvSpPr>
          <p:nvPr/>
        </p:nvSpPr>
        <p:spPr bwMode="auto">
          <a:xfrm>
            <a:off x="910829" y="1577340"/>
            <a:ext cx="5143500" cy="300082"/>
          </a:xfrm>
          <a:prstGeom prst="roundRect">
            <a:avLst>
              <a:gd name="adj" fmla="val 0"/>
            </a:avLst>
          </a:prstGeom>
          <a:solidFill>
            <a:srgbClr val="EDF5FD"/>
          </a:solidFill>
          <a:ln w="50800" cap="flat" cmpd="sng" algn="ctr">
            <a:solidFill>
              <a:srgbClr val="0099D8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>
            <a:spAutoFit/>
          </a:bodyPr>
          <a:lstStyle/>
          <a:p>
            <a:pPr>
              <a:defRPr/>
            </a:pPr>
            <a:r>
              <a:rPr lang="fr-FR" sz="1350" b="1" dirty="0"/>
              <a:t>$("</a:t>
            </a:r>
            <a:r>
              <a:rPr lang="fr-FR" sz="1350" b="1" dirty="0">
                <a:solidFill>
                  <a:srgbClr val="FF0000"/>
                </a:solidFill>
              </a:rPr>
              <a:t>*</a:t>
            </a:r>
            <a:r>
              <a:rPr lang="fr-FR" sz="1350" b="1" dirty="0"/>
              <a:t>").css("font-weight","bold");</a:t>
            </a:r>
            <a:endParaRPr lang="zh-CN" altLang="zh-CN" sz="1350" b="1" dirty="0" err="1"/>
          </a:p>
        </p:txBody>
      </p:sp>
      <p:sp>
        <p:nvSpPr>
          <p:cNvPr id="13" name="AutoShape 5"/>
          <p:cNvSpPr>
            <a:spLocks noChangeArrowheads="1"/>
          </p:cNvSpPr>
          <p:nvPr/>
        </p:nvSpPr>
        <p:spPr bwMode="auto">
          <a:xfrm>
            <a:off x="910828" y="2070531"/>
            <a:ext cx="2680190" cy="332006"/>
          </a:xfrm>
          <a:prstGeom prst="wedgeRoundRectCallout">
            <a:avLst>
              <a:gd name="adj1" fmla="val 674"/>
              <a:gd name="adj2" fmla="val 50903"/>
              <a:gd name="adj3" fmla="val 16667"/>
            </a:avLst>
          </a:prstGeom>
          <a:solidFill>
            <a:srgbClr val="0099D8"/>
          </a:solidFill>
          <a:ln w="9525" cap="flat" cmpd="sng" algn="ctr">
            <a:solidFill>
              <a:srgbClr val="0099D8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anchor="ctr">
            <a:spAutoFit/>
          </a:bodyPr>
          <a:lstStyle/>
          <a:p>
            <a:pPr eaLnBrk="0" hangingPunct="0">
              <a:buClr>
                <a:srgbClr val="233DA9"/>
              </a:buClr>
              <a:buSzPct val="80000"/>
              <a:defRPr/>
            </a:pPr>
            <a:r>
              <a:rPr lang="zh-CN" altLang="en-US" sz="1350" b="1" kern="0" dirty="0">
                <a:solidFill>
                  <a:schemeClr val="bg1"/>
                </a:solidFill>
                <a:latin typeface="+mn-ea"/>
              </a:rPr>
              <a:t>设置所有元素的字体加粗显示</a:t>
            </a:r>
          </a:p>
        </p:txBody>
      </p:sp>
      <p:cxnSp>
        <p:nvCxnSpPr>
          <p:cNvPr id="16" name="直接箭头连接符 15"/>
          <p:cNvCxnSpPr>
            <a:stCxn id="13" idx="0"/>
          </p:cNvCxnSpPr>
          <p:nvPr/>
        </p:nvCxnSpPr>
        <p:spPr bwMode="auto">
          <a:xfrm flipH="1" flipV="1">
            <a:off x="1269238" y="1776235"/>
            <a:ext cx="981685" cy="294296"/>
          </a:xfrm>
          <a:prstGeom prst="straightConnector1">
            <a:avLst/>
          </a:prstGeom>
          <a:solidFill>
            <a:srgbClr val="00C77A"/>
          </a:solidFill>
          <a:ln cmpd="sng">
            <a:solidFill>
              <a:srgbClr val="0099D8"/>
            </a:solidFill>
            <a:headEnd type="none"/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prstMaterial="dkEdge">
            <a:bevelT w="0" h="0"/>
            <a:contourClr>
              <a:schemeClr val="accent1">
                <a:satMod val="110000"/>
              </a:scheme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8760" y="2486912"/>
            <a:ext cx="3729684" cy="21407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4" name="组合 13">
            <a:extLst>
              <a:ext uri="{FF2B5EF4-FFF2-40B4-BE49-F238E27FC236}">
                <a16:creationId xmlns:a16="http://schemas.microsoft.com/office/drawing/2014/main" id="{2DBDDAAF-A4BF-4FDA-BBE2-3CBC58A24EDF}"/>
              </a:ext>
            </a:extLst>
          </p:cNvPr>
          <p:cNvGrpSpPr/>
          <p:nvPr/>
        </p:nvGrpSpPr>
        <p:grpSpPr>
          <a:xfrm>
            <a:off x="2786115" y="4704153"/>
            <a:ext cx="3132349" cy="321469"/>
            <a:chOff x="2555776" y="4614386"/>
            <a:chExt cx="3132349" cy="321469"/>
          </a:xfrm>
        </p:grpSpPr>
        <p:sp>
          <p:nvSpPr>
            <p:cNvPr id="15" name="圆角矩形 7">
              <a:extLst>
                <a:ext uri="{FF2B5EF4-FFF2-40B4-BE49-F238E27FC236}">
                  <a16:creationId xmlns:a16="http://schemas.microsoft.com/office/drawing/2014/main" id="{034F66E5-BD4D-4557-AE79-72A60A84432D}"/>
                </a:ext>
              </a:extLst>
            </p:cNvPr>
            <p:cNvSpPr/>
            <p:nvPr/>
          </p:nvSpPr>
          <p:spPr bwMode="auto">
            <a:xfrm>
              <a:off x="2555776" y="4614386"/>
              <a:ext cx="342601" cy="321469"/>
            </a:xfrm>
            <a:prstGeom prst="roundRect">
              <a:avLst/>
            </a:prstGeom>
            <a:solidFill>
              <a:srgbClr val="0099D8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>
              <a:defPPr>
                <a:defRPr lang="zh-CN">
                  <a:solidFill>
                    <a:schemeClr val="tx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sz="1350"/>
            </a:p>
          </p:txBody>
        </p:sp>
        <p:sp>
          <p:nvSpPr>
            <p:cNvPr id="17" name="圆角矩形 8">
              <a:extLst>
                <a:ext uri="{FF2B5EF4-FFF2-40B4-BE49-F238E27FC236}">
                  <a16:creationId xmlns:a16="http://schemas.microsoft.com/office/drawing/2014/main" id="{DD61E954-90E2-415C-9FBE-D4662ED8D3DD}"/>
                </a:ext>
              </a:extLst>
            </p:cNvPr>
            <p:cNvSpPr/>
            <p:nvPr/>
          </p:nvSpPr>
          <p:spPr bwMode="auto">
            <a:xfrm>
              <a:off x="2947320" y="4614386"/>
              <a:ext cx="2740805" cy="321469"/>
            </a:xfrm>
            <a:prstGeom prst="roundRect">
              <a:avLst/>
            </a:prstGeom>
            <a:solidFill>
              <a:srgbClr val="0099D8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>
              <a:defPPr>
                <a:defRPr lang="zh-CN">
                  <a:solidFill>
                    <a:schemeClr val="tx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sz="1350"/>
            </a:p>
          </p:txBody>
        </p:sp>
        <p:pic>
          <p:nvPicPr>
            <p:cNvPr id="18" name="Picture 8" descr="说话气泡new">
              <a:extLst>
                <a:ext uri="{FF2B5EF4-FFF2-40B4-BE49-F238E27FC236}">
                  <a16:creationId xmlns:a16="http://schemas.microsoft.com/office/drawing/2014/main" id="{6F17A974-6A0C-4A82-BA41-F3E5A50A9C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55776" y="4644057"/>
              <a:ext cx="391544" cy="256555"/>
            </a:xfrm>
            <a:prstGeom prst="rect">
              <a:avLst/>
            </a:prstGeom>
            <a:noFill/>
            <a:ln>
              <a:noFill/>
            </a:ln>
            <a:effectLst>
              <a:prstShdw prst="shdw13" dist="12700" dir="10800000">
                <a:srgbClr val="0099FF">
                  <a:alpha val="50000"/>
                </a:srgbClr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" name="TextBox 10">
              <a:extLst>
                <a:ext uri="{FF2B5EF4-FFF2-40B4-BE49-F238E27FC236}">
                  <a16:creationId xmlns:a16="http://schemas.microsoft.com/office/drawing/2014/main" id="{72EAEA3B-932B-4487-9879-C59BC6A896D6}"/>
                </a:ext>
              </a:extLst>
            </p:cNvPr>
            <p:cNvSpPr txBox="1"/>
            <p:nvPr/>
          </p:nvSpPr>
          <p:spPr bwMode="auto">
            <a:xfrm>
              <a:off x="3141317" y="4647723"/>
              <a:ext cx="2258952" cy="276999"/>
            </a:xfrm>
            <a:prstGeom prst="rect">
              <a:avLst/>
            </a:prstGeom>
            <a:noFill/>
            <a:effectLst/>
          </p:spPr>
          <p:txBody>
            <a:bodyPr wrap="non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zh-CN" altLang="en-US" sz="1200" b="1" spc="225" dirty="0">
                  <a:solidFill>
                    <a:srgbClr val="FBFF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演示示例</a:t>
              </a:r>
              <a:r>
                <a:rPr lang="en-US" altLang="zh-CN" sz="1200" b="1" spc="225" dirty="0">
                  <a:solidFill>
                    <a:srgbClr val="FBFF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03</a:t>
              </a:r>
              <a:r>
                <a:rPr lang="zh-CN" altLang="en-US" sz="1200" b="1" spc="225" dirty="0">
                  <a:solidFill>
                    <a:srgbClr val="FBFF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：基本选择器</a:t>
              </a:r>
            </a:p>
          </p:txBody>
        </p:sp>
      </p:grp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0085F95-89E8-44D4-BCF1-4889E89849C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24</a:t>
            </a:fld>
            <a:r>
              <a:rPr lang="en-US" altLang="zh-CN" dirty="0"/>
              <a:t>/62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ldLvl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775" dirty="0">
                <a:sym typeface="Calibri" panose="020F0502020204030204" pitchFamily="34" charset="0"/>
              </a:rPr>
              <a:t>jQuery</a:t>
            </a:r>
            <a:r>
              <a:rPr lang="zh-CN" altLang="en-US" sz="2775" dirty="0">
                <a:sym typeface="Calibri" panose="020F0502020204030204" pitchFamily="34" charset="0"/>
              </a:rPr>
              <a:t>层次选择器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78644" y="964406"/>
            <a:ext cx="8015764" cy="3613785"/>
          </a:xfrm>
        </p:spPr>
        <p:txBody>
          <a:bodyPr/>
          <a:lstStyle/>
          <a:p>
            <a:r>
              <a:rPr lang="zh-CN" altLang="en-US" dirty="0">
                <a:sym typeface="+mn-ea"/>
              </a:rPr>
              <a:t>层次选择器通过</a:t>
            </a:r>
            <a:r>
              <a:rPr lang="fr-FR" dirty="0">
                <a:sym typeface="+mn-ea"/>
              </a:rPr>
              <a:t>DOM </a:t>
            </a:r>
            <a:r>
              <a:rPr lang="zh-CN" altLang="en-US" dirty="0">
                <a:sym typeface="+mn-ea"/>
              </a:rPr>
              <a:t>元素之间的层次关系来获取元素</a:t>
            </a:r>
            <a:endParaRPr lang="zh-CN" altLang="en-US" dirty="0">
              <a:sym typeface="Arial" panose="020B0604020202020204" pitchFamily="34" charset="0"/>
            </a:endParaRPr>
          </a:p>
          <a:p>
            <a:pPr marL="457200" lvl="1" indent="0">
              <a:buNone/>
            </a:pPr>
            <a:endParaRPr lang="zh-CN" altLang="en-US"/>
          </a:p>
        </p:txBody>
      </p:sp>
      <p:graphicFrame>
        <p:nvGraphicFramePr>
          <p:cNvPr id="4" name="表格 3"/>
          <p:cNvGraphicFramePr/>
          <p:nvPr>
            <p:extLst>
              <p:ext uri="{D42A27DB-BD31-4B8C-83A1-F6EECF244321}">
                <p14:modId xmlns:p14="http://schemas.microsoft.com/office/powerpoint/2010/main" val="3771550015"/>
              </p:ext>
            </p:extLst>
          </p:nvPr>
        </p:nvGraphicFramePr>
        <p:xfrm>
          <a:off x="912495" y="1750219"/>
          <a:ext cx="7681913" cy="24984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06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052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525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634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24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14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名称</a:t>
                      </a:r>
                    </a:p>
                  </a:txBody>
                  <a:tcPr marL="51435" marR="51435" marT="0" marB="0" anchor="ctr">
                    <a:solidFill>
                      <a:srgbClr val="0099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14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语法构成</a:t>
                      </a:r>
                    </a:p>
                  </a:txBody>
                  <a:tcPr marL="51435" marR="51435" marT="0" marB="0" anchor="ctr">
                    <a:solidFill>
                      <a:srgbClr val="0099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14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描述</a:t>
                      </a:r>
                    </a:p>
                  </a:txBody>
                  <a:tcPr marL="51435" marR="51435" marT="0" marB="0" anchor="ctr">
                    <a:solidFill>
                      <a:srgbClr val="0099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14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示例</a:t>
                      </a:r>
                    </a:p>
                  </a:txBody>
                  <a:tcPr marL="51435" marR="51435" marT="0" marB="0" anchor="ctr">
                    <a:solidFill>
                      <a:srgbClr val="0099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722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后代选择器</a:t>
                      </a: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fr-FR" alt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ancestor descendant</a:t>
                      </a:r>
                      <a:endParaRPr lang="zh-CN" altLang="en-US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选取</a:t>
                      </a:r>
                      <a:r>
                        <a:rPr lang="fr-FR" alt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ancestor</a:t>
                      </a:r>
                      <a:r>
                        <a:rPr lang="zh-CN" alt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元素里的所有</a:t>
                      </a:r>
                      <a:r>
                        <a:rPr lang="fr-FR" alt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descendant</a:t>
                      </a:r>
                      <a:r>
                        <a:rPr lang="zh-CN" alt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（后代）元素</a:t>
                      </a: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fr-FR" alt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$("#menu span" )</a:t>
                      </a:r>
                      <a:r>
                        <a:rPr lang="zh-CN" alt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选取</a:t>
                      </a:r>
                      <a:r>
                        <a:rPr lang="fr-FR" alt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#menu</a:t>
                      </a:r>
                      <a:r>
                        <a:rPr lang="zh-CN" alt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下的</a:t>
                      </a:r>
                      <a:r>
                        <a:rPr lang="fr-FR" alt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&lt;span&gt;</a:t>
                      </a:r>
                      <a:r>
                        <a:rPr lang="zh-CN" alt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元素</a:t>
                      </a:r>
                    </a:p>
                  </a:txBody>
                  <a:tcPr marL="51435" marR="51435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244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子选择器</a:t>
                      </a: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fr-FR" alt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parent&gt;child</a:t>
                      </a:r>
                      <a:endParaRPr lang="zh-CN" altLang="en-US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选取</a:t>
                      </a:r>
                      <a:r>
                        <a:rPr lang="fr-FR" alt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parent</a:t>
                      </a:r>
                      <a:r>
                        <a:rPr lang="zh-CN" alt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元素下的</a:t>
                      </a:r>
                      <a:r>
                        <a:rPr lang="fr-FR" alt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child</a:t>
                      </a:r>
                      <a:r>
                        <a:rPr lang="zh-CN" alt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（子）元素</a:t>
                      </a: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fr-FR" alt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$(" #menu&gt;span" )</a:t>
                      </a:r>
                      <a:r>
                        <a:rPr lang="zh-CN" alt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选取</a:t>
                      </a:r>
                      <a:r>
                        <a:rPr lang="fr-FR" alt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#menu</a:t>
                      </a:r>
                      <a:r>
                        <a:rPr lang="zh-CN" alt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的子元素</a:t>
                      </a:r>
                      <a:r>
                        <a:rPr lang="fr-FR" alt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&lt;span&gt;</a:t>
                      </a:r>
                      <a:endParaRPr lang="zh-CN" altLang="en-US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1435" marR="51435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434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相邻元素选择器</a:t>
                      </a: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fr-FR" alt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prev+next</a:t>
                      </a:r>
                      <a:endParaRPr lang="zh-CN" altLang="en-US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选取紧邻</a:t>
                      </a:r>
                      <a:r>
                        <a:rPr lang="fr-FR" alt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prev</a:t>
                      </a:r>
                      <a:r>
                        <a:rPr lang="zh-CN" alt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元素之后的</a:t>
                      </a:r>
                      <a:r>
                        <a:rPr lang="fr-FR" alt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next</a:t>
                      </a:r>
                      <a:r>
                        <a:rPr lang="zh-CN" alt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元素</a:t>
                      </a: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fr-FR" alt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$(" h2+dl " )</a:t>
                      </a:r>
                      <a:r>
                        <a:rPr lang="zh-CN" alt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选取紧邻</a:t>
                      </a:r>
                      <a:r>
                        <a:rPr lang="fr-FR" alt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&lt;h2&gt;</a:t>
                      </a:r>
                      <a:r>
                        <a:rPr lang="zh-CN" alt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元素之后的同辈元素</a:t>
                      </a:r>
                      <a:r>
                        <a:rPr lang="fr-FR" alt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&lt;dl&gt;</a:t>
                      </a:r>
                      <a:endParaRPr lang="zh-CN" altLang="en-US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1435" marR="51435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91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同辈元素选择器</a:t>
                      </a: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fr-FR" alt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prev~sibings</a:t>
                      </a:r>
                      <a:endParaRPr lang="zh-CN" altLang="en-US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选取</a:t>
                      </a:r>
                      <a:r>
                        <a:rPr lang="fr-FR" alt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prev</a:t>
                      </a:r>
                      <a:r>
                        <a:rPr lang="zh-CN" alt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元素之后的所有</a:t>
                      </a:r>
                      <a:r>
                        <a:rPr lang="fr-FR" alt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siblings</a:t>
                      </a:r>
                      <a:r>
                        <a:rPr lang="zh-CN" alt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元素</a:t>
                      </a: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fr-FR" alt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$(" h2~dl " )</a:t>
                      </a:r>
                      <a:r>
                        <a:rPr lang="zh-CN" alt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选取</a:t>
                      </a:r>
                      <a:r>
                        <a:rPr lang="fr-FR" alt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&lt;h2&gt;</a:t>
                      </a:r>
                      <a:r>
                        <a:rPr lang="zh-CN" alt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元素之后所有的同辈元素</a:t>
                      </a:r>
                      <a:r>
                        <a:rPr lang="fr-FR" alt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&lt;dl&gt;</a:t>
                      </a:r>
                      <a:endParaRPr lang="zh-CN" altLang="en-US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1435" marR="51435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14B59EF-1BE2-4A3B-9BCF-6C216388359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25</a:t>
            </a:fld>
            <a:r>
              <a:rPr lang="en-US" altLang="zh-CN" dirty="0"/>
              <a:t>/62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标题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sz="2775">
                <a:sym typeface="+mn-ea"/>
              </a:rPr>
              <a:t>后代选择器</a:t>
            </a:r>
            <a:endParaRPr lang="zh-CN" altLang="en-US" sz="2775" dirty="0">
              <a:sym typeface="Calibri" panose="020F0502020204030204" pitchFamily="34" charset="0"/>
            </a:endParaRPr>
          </a:p>
        </p:txBody>
      </p:sp>
      <p:sp>
        <p:nvSpPr>
          <p:cNvPr id="8195" name="内容占位符 2"/>
          <p:cNvSpPr>
            <a:spLocks noGrp="1" noChangeArrowheads="1"/>
          </p:cNvSpPr>
          <p:nvPr>
            <p:ph idx="1"/>
          </p:nvPr>
        </p:nvSpPr>
        <p:spPr>
          <a:xfrm>
            <a:off x="578644" y="981075"/>
            <a:ext cx="8095298" cy="3613785"/>
          </a:xfrm>
        </p:spPr>
        <p:txBody>
          <a:bodyPr/>
          <a:lstStyle/>
          <a:p>
            <a:r>
              <a:rPr lang="zh-CN" altLang="en-US" dirty="0">
                <a:sym typeface="+mn-ea"/>
              </a:rPr>
              <a:t>后代选择器用来获取元素的后代元素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endParaRPr lang="en-US" altLang="zh-CN" dirty="0"/>
          </a:p>
        </p:txBody>
      </p:sp>
      <p:pic>
        <p:nvPicPr>
          <p:cNvPr id="7170" name="Picture 2" descr="F:\2016年工作\ACCP8.0产品开发\jQuery\案例源码\chapter06\Chapter06截图\图6.5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0778" y="2584240"/>
            <a:ext cx="3597752" cy="2016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utoShape 3"/>
          <p:cNvSpPr>
            <a:spLocks noChangeArrowheads="1"/>
          </p:cNvSpPr>
          <p:nvPr/>
        </p:nvSpPr>
        <p:spPr bwMode="auto">
          <a:xfrm>
            <a:off x="1150859" y="1611630"/>
            <a:ext cx="5143500" cy="300082"/>
          </a:xfrm>
          <a:prstGeom prst="roundRect">
            <a:avLst>
              <a:gd name="adj" fmla="val 0"/>
            </a:avLst>
          </a:prstGeom>
          <a:solidFill>
            <a:srgbClr val="EDF5FD"/>
          </a:solidFill>
          <a:ln w="50800" cap="flat" cmpd="sng" algn="ctr">
            <a:solidFill>
              <a:srgbClr val="0099D8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>
            <a:spAutoFit/>
          </a:bodyPr>
          <a:lstStyle/>
          <a:p>
            <a:pPr>
              <a:defRPr/>
            </a:pPr>
            <a:r>
              <a:rPr lang="en-US" sz="1350" b="1" dirty="0"/>
              <a:t>$("</a:t>
            </a:r>
            <a:r>
              <a:rPr lang="en-US" sz="1350" b="1" dirty="0">
                <a:solidFill>
                  <a:srgbClr val="FF0000"/>
                </a:solidFill>
              </a:rPr>
              <a:t>.</a:t>
            </a:r>
            <a:r>
              <a:rPr lang="en-US" sz="1350" b="1" dirty="0" err="1">
                <a:solidFill>
                  <a:srgbClr val="FF0000"/>
                </a:solidFill>
              </a:rPr>
              <a:t>textRight</a:t>
            </a:r>
            <a:r>
              <a:rPr lang="en-US" sz="1350" b="1" dirty="0">
                <a:solidFill>
                  <a:srgbClr val="FF0000"/>
                </a:solidFill>
              </a:rPr>
              <a:t> p</a:t>
            </a:r>
            <a:r>
              <a:rPr lang="en-US" sz="1350" b="1" dirty="0"/>
              <a:t>").</a:t>
            </a:r>
            <a:r>
              <a:rPr lang="en-US" sz="1350" b="1" dirty="0" err="1"/>
              <a:t>css</a:t>
            </a:r>
            <a:r>
              <a:rPr lang="en-US" sz="1350" b="1" dirty="0"/>
              <a:t>("</a:t>
            </a:r>
            <a:r>
              <a:rPr lang="en-US" sz="1350" b="1" dirty="0" err="1"/>
              <a:t>color","red</a:t>
            </a:r>
            <a:r>
              <a:rPr lang="en-US" sz="1350" b="1" dirty="0"/>
              <a:t>");</a:t>
            </a:r>
            <a:endParaRPr lang="zh-CN" altLang="zh-CN" sz="1350" b="1" dirty="0" err="1"/>
          </a:p>
        </p:txBody>
      </p:sp>
      <p:sp>
        <p:nvSpPr>
          <p:cNvPr id="13" name="AutoShape 5"/>
          <p:cNvSpPr>
            <a:spLocks noChangeArrowheads="1"/>
          </p:cNvSpPr>
          <p:nvPr/>
        </p:nvSpPr>
        <p:spPr bwMode="auto">
          <a:xfrm>
            <a:off x="563359" y="2119248"/>
            <a:ext cx="4941876" cy="332006"/>
          </a:xfrm>
          <a:prstGeom prst="wedgeRoundRectCallout">
            <a:avLst>
              <a:gd name="adj1" fmla="val 674"/>
              <a:gd name="adj2" fmla="val 50903"/>
              <a:gd name="adj3" fmla="val 16667"/>
            </a:avLst>
          </a:prstGeom>
          <a:solidFill>
            <a:srgbClr val="0099D8"/>
          </a:solidFill>
          <a:ln w="9525" cap="flat" cmpd="sng" algn="ctr">
            <a:solidFill>
              <a:srgbClr val="0099D8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anchor="ctr">
            <a:spAutoFit/>
          </a:bodyPr>
          <a:lstStyle/>
          <a:p>
            <a:pPr eaLnBrk="0" hangingPunct="0">
              <a:buClr>
                <a:srgbClr val="233DA9"/>
              </a:buClr>
              <a:buSzPct val="80000"/>
              <a:defRPr/>
            </a:pPr>
            <a:r>
              <a:rPr lang="zh-CN" altLang="en-US" sz="1350" b="1" kern="0" dirty="0">
                <a:solidFill>
                  <a:schemeClr val="bg1"/>
                </a:solidFill>
                <a:latin typeface="+mn-ea"/>
              </a:rPr>
              <a:t>设置</a:t>
            </a:r>
            <a:r>
              <a:rPr lang="en-US" altLang="en-US" sz="1350" b="1" kern="0" dirty="0">
                <a:solidFill>
                  <a:schemeClr val="bg1"/>
                </a:solidFill>
                <a:latin typeface="+mn-ea"/>
              </a:rPr>
              <a:t>class</a:t>
            </a:r>
            <a:r>
              <a:rPr lang="zh-CN" altLang="en-US" sz="1350" b="1" kern="0" dirty="0">
                <a:solidFill>
                  <a:schemeClr val="bg1"/>
                </a:solidFill>
                <a:latin typeface="+mn-ea"/>
              </a:rPr>
              <a:t>为</a:t>
            </a:r>
            <a:r>
              <a:rPr lang="en-US" altLang="en-US" sz="1350" b="1" kern="0" dirty="0" err="1">
                <a:solidFill>
                  <a:schemeClr val="bg1"/>
                </a:solidFill>
                <a:latin typeface="+mn-ea"/>
              </a:rPr>
              <a:t>textRight</a:t>
            </a:r>
            <a:r>
              <a:rPr lang="zh-CN" altLang="en-US" sz="1350" b="1" kern="0" dirty="0">
                <a:solidFill>
                  <a:schemeClr val="bg1"/>
                </a:solidFill>
                <a:latin typeface="+mn-ea"/>
              </a:rPr>
              <a:t>元素中的所有</a:t>
            </a:r>
            <a:r>
              <a:rPr lang="en-US" altLang="zh-CN" sz="1350" b="1" kern="0" dirty="0">
                <a:solidFill>
                  <a:schemeClr val="bg1"/>
                </a:solidFill>
                <a:latin typeface="+mn-ea"/>
              </a:rPr>
              <a:t>&lt;</a:t>
            </a:r>
            <a:r>
              <a:rPr lang="en-US" altLang="en-US" sz="1350" b="1" kern="0" dirty="0">
                <a:solidFill>
                  <a:schemeClr val="bg1"/>
                </a:solidFill>
                <a:latin typeface="+mn-ea"/>
              </a:rPr>
              <a:t>p&gt;</a:t>
            </a:r>
            <a:r>
              <a:rPr lang="zh-CN" altLang="en-US" sz="1350" b="1" kern="0" dirty="0">
                <a:solidFill>
                  <a:schemeClr val="bg1"/>
                </a:solidFill>
                <a:latin typeface="+mn-ea"/>
              </a:rPr>
              <a:t>标签的字体全部为红色</a:t>
            </a:r>
          </a:p>
        </p:txBody>
      </p:sp>
      <p:cxnSp>
        <p:nvCxnSpPr>
          <p:cNvPr id="16" name="直接箭头连接符 15"/>
          <p:cNvCxnSpPr>
            <a:stCxn id="13" idx="0"/>
          </p:cNvCxnSpPr>
          <p:nvPr/>
        </p:nvCxnSpPr>
        <p:spPr bwMode="auto">
          <a:xfrm flipH="1" flipV="1">
            <a:off x="2052321" y="1908252"/>
            <a:ext cx="981976" cy="210996"/>
          </a:xfrm>
          <a:prstGeom prst="straightConnector1">
            <a:avLst/>
          </a:prstGeom>
          <a:solidFill>
            <a:srgbClr val="00C77A"/>
          </a:solidFill>
          <a:ln cmpd="sng">
            <a:solidFill>
              <a:srgbClr val="0099D8"/>
            </a:solidFill>
            <a:headEnd type="none"/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prstMaterial="dkEdge">
            <a:bevelT w="0" h="0"/>
            <a:contourClr>
              <a:schemeClr val="accent1">
                <a:satMod val="110000"/>
              </a:scheme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>
            <a:stCxn id="13" idx="2"/>
          </p:cNvCxnSpPr>
          <p:nvPr/>
        </p:nvCxnSpPr>
        <p:spPr bwMode="auto">
          <a:xfrm>
            <a:off x="3034297" y="2451254"/>
            <a:ext cx="9049" cy="880487"/>
          </a:xfrm>
          <a:prstGeom prst="straightConnector1">
            <a:avLst/>
          </a:prstGeom>
          <a:solidFill>
            <a:srgbClr val="00C77A"/>
          </a:solidFill>
          <a:ln cmpd="sng">
            <a:solidFill>
              <a:srgbClr val="0099D8"/>
            </a:solidFill>
            <a:headEnd type="none"/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prstMaterial="dkEdge">
            <a:bevelT w="0" h="0"/>
            <a:contourClr>
              <a:schemeClr val="accent1">
                <a:satMod val="110000"/>
              </a:scheme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B2BEBAF6-ADB2-408B-B0B7-A8824574E6AB}"/>
              </a:ext>
            </a:extLst>
          </p:cNvPr>
          <p:cNvGrpSpPr/>
          <p:nvPr/>
        </p:nvGrpSpPr>
        <p:grpSpPr>
          <a:xfrm>
            <a:off x="2372886" y="4706626"/>
            <a:ext cx="3132349" cy="321469"/>
            <a:chOff x="2555776" y="4614386"/>
            <a:chExt cx="3132349" cy="321469"/>
          </a:xfrm>
        </p:grpSpPr>
        <p:sp>
          <p:nvSpPr>
            <p:cNvPr id="17" name="圆角矩形 7">
              <a:extLst>
                <a:ext uri="{FF2B5EF4-FFF2-40B4-BE49-F238E27FC236}">
                  <a16:creationId xmlns:a16="http://schemas.microsoft.com/office/drawing/2014/main" id="{9FF28D0A-2402-4689-A2DB-51A0104D9F5F}"/>
                </a:ext>
              </a:extLst>
            </p:cNvPr>
            <p:cNvSpPr/>
            <p:nvPr/>
          </p:nvSpPr>
          <p:spPr bwMode="auto">
            <a:xfrm>
              <a:off x="2555776" y="4614386"/>
              <a:ext cx="342601" cy="321469"/>
            </a:xfrm>
            <a:prstGeom prst="roundRect">
              <a:avLst/>
            </a:prstGeom>
            <a:solidFill>
              <a:srgbClr val="0099D8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>
              <a:defPPr>
                <a:defRPr lang="zh-CN">
                  <a:solidFill>
                    <a:schemeClr val="tx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sz="1350"/>
            </a:p>
          </p:txBody>
        </p:sp>
        <p:sp>
          <p:nvSpPr>
            <p:cNvPr id="19" name="圆角矩形 8">
              <a:extLst>
                <a:ext uri="{FF2B5EF4-FFF2-40B4-BE49-F238E27FC236}">
                  <a16:creationId xmlns:a16="http://schemas.microsoft.com/office/drawing/2014/main" id="{F1734C96-0D7A-4736-8480-0C58FB3A6DD4}"/>
                </a:ext>
              </a:extLst>
            </p:cNvPr>
            <p:cNvSpPr/>
            <p:nvPr/>
          </p:nvSpPr>
          <p:spPr bwMode="auto">
            <a:xfrm>
              <a:off x="2947320" y="4614386"/>
              <a:ext cx="2740805" cy="321469"/>
            </a:xfrm>
            <a:prstGeom prst="roundRect">
              <a:avLst/>
            </a:prstGeom>
            <a:solidFill>
              <a:srgbClr val="0099D8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>
              <a:defPPr>
                <a:defRPr lang="zh-CN">
                  <a:solidFill>
                    <a:schemeClr val="tx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sz="1350"/>
            </a:p>
          </p:txBody>
        </p:sp>
        <p:pic>
          <p:nvPicPr>
            <p:cNvPr id="20" name="Picture 8" descr="说话气泡new">
              <a:extLst>
                <a:ext uri="{FF2B5EF4-FFF2-40B4-BE49-F238E27FC236}">
                  <a16:creationId xmlns:a16="http://schemas.microsoft.com/office/drawing/2014/main" id="{D2967BFC-4D41-4105-A579-54663E3D560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55776" y="4644057"/>
              <a:ext cx="391544" cy="256555"/>
            </a:xfrm>
            <a:prstGeom prst="rect">
              <a:avLst/>
            </a:prstGeom>
            <a:noFill/>
            <a:ln>
              <a:noFill/>
            </a:ln>
            <a:effectLst>
              <a:prstShdw prst="shdw13" dist="12700" dir="10800000">
                <a:srgbClr val="0099FF">
                  <a:alpha val="50000"/>
                </a:srgbClr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" name="TextBox 10">
              <a:extLst>
                <a:ext uri="{FF2B5EF4-FFF2-40B4-BE49-F238E27FC236}">
                  <a16:creationId xmlns:a16="http://schemas.microsoft.com/office/drawing/2014/main" id="{75BEF3CF-C305-4DBA-A392-E034F17027FE}"/>
                </a:ext>
              </a:extLst>
            </p:cNvPr>
            <p:cNvSpPr txBox="1"/>
            <p:nvPr/>
          </p:nvSpPr>
          <p:spPr bwMode="auto">
            <a:xfrm>
              <a:off x="3141317" y="4647723"/>
              <a:ext cx="2258952" cy="276999"/>
            </a:xfrm>
            <a:prstGeom prst="rect">
              <a:avLst/>
            </a:prstGeom>
            <a:noFill/>
            <a:effectLst/>
          </p:spPr>
          <p:txBody>
            <a:bodyPr wrap="non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zh-CN" altLang="en-US" sz="1200" b="1" spc="225" dirty="0">
                  <a:solidFill>
                    <a:srgbClr val="FBFF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演示示例</a:t>
              </a:r>
              <a:r>
                <a:rPr lang="en-US" altLang="zh-CN" sz="1200" b="1" spc="225" dirty="0">
                  <a:solidFill>
                    <a:srgbClr val="FBFF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04</a:t>
              </a:r>
              <a:r>
                <a:rPr lang="zh-CN" altLang="en-US" sz="1200" b="1" spc="225" dirty="0">
                  <a:solidFill>
                    <a:srgbClr val="FBFF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：层次选择器</a:t>
              </a:r>
            </a:p>
          </p:txBody>
        </p:sp>
      </p:grp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109D682-B31F-4FA6-AA66-5D3AC44F04C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26</a:t>
            </a:fld>
            <a:r>
              <a:rPr lang="en-US" altLang="zh-CN" dirty="0"/>
              <a:t>/62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ldLvl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标题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sz="2775">
                <a:sym typeface="+mn-ea"/>
              </a:rPr>
              <a:t>子选择器</a:t>
            </a:r>
            <a:endParaRPr lang="zh-CN" altLang="en-US" sz="2775" dirty="0">
              <a:sym typeface="Calibri" panose="020F0502020204030204" pitchFamily="34" charset="0"/>
            </a:endParaRPr>
          </a:p>
        </p:txBody>
      </p:sp>
      <p:sp>
        <p:nvSpPr>
          <p:cNvPr id="8195" name="内容占位符 2"/>
          <p:cNvSpPr>
            <a:spLocks noGrp="1" noChangeArrowheads="1"/>
          </p:cNvSpPr>
          <p:nvPr>
            <p:ph idx="1"/>
          </p:nvPr>
        </p:nvSpPr>
        <p:spPr>
          <a:xfrm>
            <a:off x="578644" y="981075"/>
            <a:ext cx="8095298" cy="3613785"/>
          </a:xfrm>
        </p:spPr>
        <p:txBody>
          <a:bodyPr/>
          <a:lstStyle/>
          <a:p>
            <a:r>
              <a:rPr lang="zh-CN" altLang="en-US">
                <a:sym typeface="+mn-ea"/>
              </a:rPr>
              <a:t>子选择器用来获取元素的子元素</a:t>
            </a:r>
            <a:endParaRPr lang="en-US" altLang="zh-CN"/>
          </a:p>
          <a:p>
            <a:pPr lvl="1"/>
            <a:endParaRPr lang="en-US" altLang="zh-CN"/>
          </a:p>
          <a:p>
            <a:pPr lvl="1"/>
            <a:endParaRPr lang="en-US" altLang="zh-CN"/>
          </a:p>
          <a:p>
            <a:endParaRPr lang="en-US" altLang="zh-CN"/>
          </a:p>
        </p:txBody>
      </p:sp>
      <p:sp>
        <p:nvSpPr>
          <p:cNvPr id="5" name="AutoShape 3"/>
          <p:cNvSpPr>
            <a:spLocks noChangeArrowheads="1"/>
          </p:cNvSpPr>
          <p:nvPr/>
        </p:nvSpPr>
        <p:spPr bwMode="auto">
          <a:xfrm>
            <a:off x="1262301" y="1560195"/>
            <a:ext cx="3760310" cy="300082"/>
          </a:xfrm>
          <a:prstGeom prst="roundRect">
            <a:avLst>
              <a:gd name="adj" fmla="val 0"/>
            </a:avLst>
          </a:prstGeom>
          <a:solidFill>
            <a:srgbClr val="EDF5FD"/>
          </a:solidFill>
          <a:ln w="50800" cap="flat" cmpd="sng" algn="ctr">
            <a:solidFill>
              <a:srgbClr val="0099D8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 wrap="square">
            <a:spAutoFit/>
          </a:bodyPr>
          <a:lstStyle/>
          <a:p>
            <a:pPr>
              <a:defRPr/>
            </a:pPr>
            <a:r>
              <a:rPr lang="fr-FR" sz="1350" b="1" dirty="0"/>
              <a:t>$("</a:t>
            </a:r>
            <a:r>
              <a:rPr lang="fr-FR" sz="1350" b="1" dirty="0">
                <a:solidFill>
                  <a:srgbClr val="FF0000"/>
                </a:solidFill>
              </a:rPr>
              <a:t>.textRight&gt;p</a:t>
            </a:r>
            <a:r>
              <a:rPr lang="fr-FR" sz="1350" b="1" dirty="0"/>
              <a:t>").css("color","red");</a:t>
            </a:r>
            <a:endParaRPr lang="zh-CN" altLang="zh-CN" sz="1350" b="1" dirty="0" err="1"/>
          </a:p>
        </p:txBody>
      </p:sp>
      <p:pic>
        <p:nvPicPr>
          <p:cNvPr id="2" name="Picture 2" descr="F:\2016年工作\ACCP8.0产品开发\jQuery\案例源码\chapter06\Chapter06截图\图6.6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3377" y="2145704"/>
            <a:ext cx="4259294" cy="2374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直接箭头连接符 13"/>
          <p:cNvCxnSpPr/>
          <p:nvPr/>
        </p:nvCxnSpPr>
        <p:spPr bwMode="auto">
          <a:xfrm>
            <a:off x="2441020" y="1767662"/>
            <a:ext cx="352360" cy="1296144"/>
          </a:xfrm>
          <a:prstGeom prst="straightConnector1">
            <a:avLst/>
          </a:prstGeom>
          <a:ln cmpd="sng">
            <a:solidFill>
              <a:srgbClr val="0099D8"/>
            </a:solidFill>
            <a:headEnd type="none"/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prstMaterial="dkEdge">
            <a:bevelT w="0" h="0"/>
            <a:contourClr>
              <a:schemeClr val="accent1">
                <a:satMod val="110000"/>
              </a:scheme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68F2ADF-25C8-4577-A7F1-BD479615177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27</a:t>
            </a:fld>
            <a:r>
              <a:rPr lang="en-US" altLang="zh-CN" dirty="0"/>
              <a:t>/62</a:t>
            </a:r>
            <a:endParaRPr lang="en-US" dirty="0"/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8981F489-D8E2-4093-B79D-494683DFBB43}"/>
              </a:ext>
            </a:extLst>
          </p:cNvPr>
          <p:cNvGrpSpPr/>
          <p:nvPr/>
        </p:nvGrpSpPr>
        <p:grpSpPr>
          <a:xfrm>
            <a:off x="2372886" y="4706626"/>
            <a:ext cx="3132349" cy="321469"/>
            <a:chOff x="2555776" y="4614386"/>
            <a:chExt cx="3132349" cy="321469"/>
          </a:xfrm>
        </p:grpSpPr>
        <p:sp>
          <p:nvSpPr>
            <p:cNvPr id="16" name="圆角矩形 7">
              <a:extLst>
                <a:ext uri="{FF2B5EF4-FFF2-40B4-BE49-F238E27FC236}">
                  <a16:creationId xmlns:a16="http://schemas.microsoft.com/office/drawing/2014/main" id="{FE7C323A-EB37-4BB9-82E8-9B2B8A781EF2}"/>
                </a:ext>
              </a:extLst>
            </p:cNvPr>
            <p:cNvSpPr/>
            <p:nvPr/>
          </p:nvSpPr>
          <p:spPr bwMode="auto">
            <a:xfrm>
              <a:off x="2555776" y="4614386"/>
              <a:ext cx="342601" cy="321469"/>
            </a:xfrm>
            <a:prstGeom prst="roundRect">
              <a:avLst/>
            </a:prstGeom>
            <a:solidFill>
              <a:srgbClr val="0099D8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>
              <a:defPPr>
                <a:defRPr lang="zh-CN">
                  <a:solidFill>
                    <a:schemeClr val="tx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sz="1350"/>
            </a:p>
          </p:txBody>
        </p:sp>
        <p:sp>
          <p:nvSpPr>
            <p:cNvPr id="17" name="圆角矩形 8">
              <a:extLst>
                <a:ext uri="{FF2B5EF4-FFF2-40B4-BE49-F238E27FC236}">
                  <a16:creationId xmlns:a16="http://schemas.microsoft.com/office/drawing/2014/main" id="{20CC4195-6890-4D74-8766-B4BD3D677555}"/>
                </a:ext>
              </a:extLst>
            </p:cNvPr>
            <p:cNvSpPr/>
            <p:nvPr/>
          </p:nvSpPr>
          <p:spPr bwMode="auto">
            <a:xfrm>
              <a:off x="2947320" y="4614386"/>
              <a:ext cx="2740805" cy="321469"/>
            </a:xfrm>
            <a:prstGeom prst="roundRect">
              <a:avLst/>
            </a:prstGeom>
            <a:solidFill>
              <a:srgbClr val="0099D8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>
              <a:defPPr>
                <a:defRPr lang="zh-CN">
                  <a:solidFill>
                    <a:schemeClr val="tx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sz="1350"/>
            </a:p>
          </p:txBody>
        </p:sp>
        <p:pic>
          <p:nvPicPr>
            <p:cNvPr id="18" name="Picture 8" descr="说话气泡new">
              <a:extLst>
                <a:ext uri="{FF2B5EF4-FFF2-40B4-BE49-F238E27FC236}">
                  <a16:creationId xmlns:a16="http://schemas.microsoft.com/office/drawing/2014/main" id="{31CA2856-5F1B-467C-AFEA-05E991009B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55776" y="4644057"/>
              <a:ext cx="391544" cy="256555"/>
            </a:xfrm>
            <a:prstGeom prst="rect">
              <a:avLst/>
            </a:prstGeom>
            <a:noFill/>
            <a:ln>
              <a:noFill/>
            </a:ln>
            <a:effectLst>
              <a:prstShdw prst="shdw13" dist="12700" dir="10800000">
                <a:srgbClr val="0099FF">
                  <a:alpha val="50000"/>
                </a:srgbClr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" name="TextBox 10">
              <a:extLst>
                <a:ext uri="{FF2B5EF4-FFF2-40B4-BE49-F238E27FC236}">
                  <a16:creationId xmlns:a16="http://schemas.microsoft.com/office/drawing/2014/main" id="{E8A35F6E-D190-4F97-A6EF-BC6049B2771B}"/>
                </a:ext>
              </a:extLst>
            </p:cNvPr>
            <p:cNvSpPr txBox="1"/>
            <p:nvPr/>
          </p:nvSpPr>
          <p:spPr bwMode="auto">
            <a:xfrm>
              <a:off x="3141317" y="4647723"/>
              <a:ext cx="2258952" cy="276999"/>
            </a:xfrm>
            <a:prstGeom prst="rect">
              <a:avLst/>
            </a:prstGeom>
            <a:noFill/>
            <a:effectLst/>
          </p:spPr>
          <p:txBody>
            <a:bodyPr wrap="non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zh-CN" altLang="en-US" sz="1200" b="1" spc="225" dirty="0">
                  <a:solidFill>
                    <a:srgbClr val="FBFF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演示示例</a:t>
              </a:r>
              <a:r>
                <a:rPr lang="en-US" altLang="zh-CN" sz="1200" b="1" spc="225" dirty="0">
                  <a:solidFill>
                    <a:srgbClr val="FBFF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04</a:t>
              </a:r>
              <a:r>
                <a:rPr lang="zh-CN" altLang="en-US" sz="1200" b="1" spc="225" dirty="0">
                  <a:solidFill>
                    <a:srgbClr val="FBFF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：层次选择器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标题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sz="2775">
                <a:sym typeface="+mn-ea"/>
              </a:rPr>
              <a:t>相邻选择器</a:t>
            </a:r>
            <a:endParaRPr lang="zh-CN" altLang="en-US" sz="2775" dirty="0">
              <a:sym typeface="Calibri" panose="020F0502020204030204" pitchFamily="34" charset="0"/>
            </a:endParaRPr>
          </a:p>
        </p:txBody>
      </p:sp>
      <p:sp>
        <p:nvSpPr>
          <p:cNvPr id="8195" name="内容占位符 2"/>
          <p:cNvSpPr>
            <a:spLocks noGrp="1" noChangeArrowheads="1"/>
          </p:cNvSpPr>
          <p:nvPr>
            <p:ph idx="1"/>
          </p:nvPr>
        </p:nvSpPr>
        <p:spPr>
          <a:xfrm>
            <a:off x="578644" y="981075"/>
            <a:ext cx="8095298" cy="3613785"/>
          </a:xfrm>
        </p:spPr>
        <p:txBody>
          <a:bodyPr/>
          <a:lstStyle/>
          <a:p>
            <a:r>
              <a:rPr lang="zh-CN" altLang="en-US" dirty="0">
                <a:sym typeface="+mn-ea"/>
              </a:rPr>
              <a:t>相邻选择器用来选取紧邻目标元素的下一个元素</a:t>
            </a:r>
            <a:endParaRPr lang="en-US" altLang="zh-CN"/>
          </a:p>
          <a:p>
            <a:pPr lvl="1"/>
            <a:endParaRPr lang="en-US" altLang="zh-CN"/>
          </a:p>
          <a:p>
            <a:pPr lvl="1"/>
            <a:endParaRPr lang="en-US" altLang="zh-CN"/>
          </a:p>
          <a:p>
            <a:endParaRPr lang="en-US" altLang="zh-CN"/>
          </a:p>
        </p:txBody>
      </p:sp>
      <p:sp>
        <p:nvSpPr>
          <p:cNvPr id="5" name="AutoShape 3"/>
          <p:cNvSpPr>
            <a:spLocks noChangeArrowheads="1"/>
          </p:cNvSpPr>
          <p:nvPr/>
        </p:nvSpPr>
        <p:spPr bwMode="auto">
          <a:xfrm>
            <a:off x="1536621" y="1585912"/>
            <a:ext cx="5143500" cy="300082"/>
          </a:xfrm>
          <a:prstGeom prst="roundRect">
            <a:avLst>
              <a:gd name="adj" fmla="val 0"/>
            </a:avLst>
          </a:prstGeom>
          <a:solidFill>
            <a:srgbClr val="EDF5FD"/>
          </a:solidFill>
          <a:ln w="50800" cap="flat" cmpd="sng" algn="ctr">
            <a:solidFill>
              <a:srgbClr val="0099D8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>
            <a:spAutoFit/>
          </a:bodyPr>
          <a:lstStyle/>
          <a:p>
            <a:pPr>
              <a:defRPr/>
            </a:pPr>
            <a:r>
              <a:rPr lang="fr-FR" sz="1350" b="1" dirty="0"/>
              <a:t> $("</a:t>
            </a:r>
            <a:r>
              <a:rPr lang="fr-FR" sz="1350" b="1" dirty="0">
                <a:solidFill>
                  <a:srgbClr val="FF0000"/>
                </a:solidFill>
              </a:rPr>
              <a:t>h1+p</a:t>
            </a:r>
            <a:r>
              <a:rPr lang="fr-FR" sz="1350" b="1" dirty="0"/>
              <a:t>").css(text-decoration","underline"); </a:t>
            </a:r>
            <a:endParaRPr lang="zh-CN" altLang="zh-CN" sz="1350" b="1" dirty="0" err="1"/>
          </a:p>
        </p:txBody>
      </p:sp>
      <p:pic>
        <p:nvPicPr>
          <p:cNvPr id="9218" name="Picture 2" descr="F:\2016年工作\ACCP8.0产品开发\jQuery\案例源码\chapter06\Chapter06截图\图6.7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2534" y="2117415"/>
            <a:ext cx="4421312" cy="2450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直接箭头连接符 15"/>
          <p:cNvCxnSpPr/>
          <p:nvPr/>
        </p:nvCxnSpPr>
        <p:spPr bwMode="auto">
          <a:xfrm>
            <a:off x="2272595" y="1793379"/>
            <a:ext cx="1080120" cy="1296144"/>
          </a:xfrm>
          <a:prstGeom prst="straightConnector1">
            <a:avLst/>
          </a:prstGeom>
          <a:ln cmpd="sng">
            <a:solidFill>
              <a:srgbClr val="0099D8"/>
            </a:solidFill>
            <a:headEnd type="none"/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prstMaterial="dkEdge">
            <a:bevelT w="0" h="0"/>
            <a:contourClr>
              <a:schemeClr val="accent1">
                <a:satMod val="110000"/>
              </a:scheme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2F32D27-CC2D-4AE5-B33B-F47E17009D9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28</a:t>
            </a:fld>
            <a:r>
              <a:rPr lang="en-US" altLang="zh-CN" dirty="0"/>
              <a:t>/62</a:t>
            </a:r>
            <a:endParaRPr lang="en-US" dirty="0"/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E91E5E75-703D-4E4B-8A6F-94C21D0B14DE}"/>
              </a:ext>
            </a:extLst>
          </p:cNvPr>
          <p:cNvGrpSpPr/>
          <p:nvPr/>
        </p:nvGrpSpPr>
        <p:grpSpPr>
          <a:xfrm>
            <a:off x="2372886" y="4706626"/>
            <a:ext cx="3132349" cy="321469"/>
            <a:chOff x="2555776" y="4614386"/>
            <a:chExt cx="3132349" cy="321469"/>
          </a:xfrm>
        </p:grpSpPr>
        <p:sp>
          <p:nvSpPr>
            <p:cNvPr id="15" name="圆角矩形 7">
              <a:extLst>
                <a:ext uri="{FF2B5EF4-FFF2-40B4-BE49-F238E27FC236}">
                  <a16:creationId xmlns:a16="http://schemas.microsoft.com/office/drawing/2014/main" id="{181E5AA2-A385-443B-92AF-C3D75E347F85}"/>
                </a:ext>
              </a:extLst>
            </p:cNvPr>
            <p:cNvSpPr/>
            <p:nvPr/>
          </p:nvSpPr>
          <p:spPr bwMode="auto">
            <a:xfrm>
              <a:off x="2555776" y="4614386"/>
              <a:ext cx="342601" cy="321469"/>
            </a:xfrm>
            <a:prstGeom prst="roundRect">
              <a:avLst/>
            </a:prstGeom>
            <a:solidFill>
              <a:srgbClr val="0099D8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>
              <a:defPPr>
                <a:defRPr lang="zh-CN">
                  <a:solidFill>
                    <a:schemeClr val="tx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sz="1350"/>
            </a:p>
          </p:txBody>
        </p:sp>
        <p:sp>
          <p:nvSpPr>
            <p:cNvPr id="17" name="圆角矩形 8">
              <a:extLst>
                <a:ext uri="{FF2B5EF4-FFF2-40B4-BE49-F238E27FC236}">
                  <a16:creationId xmlns:a16="http://schemas.microsoft.com/office/drawing/2014/main" id="{BF911E2D-4111-47C7-ADB1-34C7DEFC7EF7}"/>
                </a:ext>
              </a:extLst>
            </p:cNvPr>
            <p:cNvSpPr/>
            <p:nvPr/>
          </p:nvSpPr>
          <p:spPr bwMode="auto">
            <a:xfrm>
              <a:off x="2947320" y="4614386"/>
              <a:ext cx="2740805" cy="321469"/>
            </a:xfrm>
            <a:prstGeom prst="roundRect">
              <a:avLst/>
            </a:prstGeom>
            <a:solidFill>
              <a:srgbClr val="0099D8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>
              <a:defPPr>
                <a:defRPr lang="zh-CN">
                  <a:solidFill>
                    <a:schemeClr val="tx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sz="1350"/>
            </a:p>
          </p:txBody>
        </p:sp>
        <p:pic>
          <p:nvPicPr>
            <p:cNvPr id="18" name="Picture 8" descr="说话气泡new">
              <a:extLst>
                <a:ext uri="{FF2B5EF4-FFF2-40B4-BE49-F238E27FC236}">
                  <a16:creationId xmlns:a16="http://schemas.microsoft.com/office/drawing/2014/main" id="{E1D2E745-4761-4F2D-A666-39E73418BC3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55776" y="4644057"/>
              <a:ext cx="391544" cy="256555"/>
            </a:xfrm>
            <a:prstGeom prst="rect">
              <a:avLst/>
            </a:prstGeom>
            <a:noFill/>
            <a:ln>
              <a:noFill/>
            </a:ln>
            <a:effectLst>
              <a:prstShdw prst="shdw13" dist="12700" dir="10800000">
                <a:srgbClr val="0099FF">
                  <a:alpha val="50000"/>
                </a:srgbClr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" name="TextBox 10">
              <a:extLst>
                <a:ext uri="{FF2B5EF4-FFF2-40B4-BE49-F238E27FC236}">
                  <a16:creationId xmlns:a16="http://schemas.microsoft.com/office/drawing/2014/main" id="{C85E5D65-1850-41CE-827D-BF67432A9216}"/>
                </a:ext>
              </a:extLst>
            </p:cNvPr>
            <p:cNvSpPr txBox="1"/>
            <p:nvPr/>
          </p:nvSpPr>
          <p:spPr bwMode="auto">
            <a:xfrm>
              <a:off x="3141317" y="4647723"/>
              <a:ext cx="2258952" cy="276999"/>
            </a:xfrm>
            <a:prstGeom prst="rect">
              <a:avLst/>
            </a:prstGeom>
            <a:noFill/>
            <a:effectLst/>
          </p:spPr>
          <p:txBody>
            <a:bodyPr wrap="non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zh-CN" altLang="en-US" sz="1200" b="1" spc="225" dirty="0">
                  <a:solidFill>
                    <a:srgbClr val="FBFF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演示示例</a:t>
              </a:r>
              <a:r>
                <a:rPr lang="en-US" altLang="zh-CN" sz="1200" b="1" spc="225" dirty="0">
                  <a:solidFill>
                    <a:srgbClr val="FBFF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04</a:t>
              </a:r>
              <a:r>
                <a:rPr lang="zh-CN" altLang="en-US" sz="1200" b="1" spc="225" dirty="0">
                  <a:solidFill>
                    <a:srgbClr val="FBFF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：层次选择器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标题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sz="2775">
                <a:sym typeface="+mn-ea"/>
              </a:rPr>
              <a:t>同辈选择器</a:t>
            </a:r>
            <a:endParaRPr lang="zh-CN" altLang="en-US" sz="2775" dirty="0">
              <a:sym typeface="Calibri" panose="020F0502020204030204" pitchFamily="34" charset="0"/>
            </a:endParaRPr>
          </a:p>
        </p:txBody>
      </p:sp>
      <p:sp>
        <p:nvSpPr>
          <p:cNvPr id="8195" name="内容占位符 2"/>
          <p:cNvSpPr>
            <a:spLocks noGrp="1" noChangeArrowheads="1"/>
          </p:cNvSpPr>
          <p:nvPr>
            <p:ph idx="1"/>
          </p:nvPr>
        </p:nvSpPr>
        <p:spPr>
          <a:xfrm>
            <a:off x="578644" y="981075"/>
            <a:ext cx="8095298" cy="3613785"/>
          </a:xfrm>
        </p:spPr>
        <p:txBody>
          <a:bodyPr/>
          <a:lstStyle/>
          <a:p>
            <a:r>
              <a:rPr lang="zh-CN" altLang="en-US">
                <a:sym typeface="+mn-ea"/>
              </a:rPr>
              <a:t>同辈选择器用来选取目标元素之后的所有同辈元素</a:t>
            </a:r>
            <a:endParaRPr lang="en-US" altLang="zh-CN"/>
          </a:p>
          <a:p>
            <a:pPr lvl="1"/>
            <a:endParaRPr lang="en-US" altLang="zh-CN"/>
          </a:p>
          <a:p>
            <a:pPr lvl="1"/>
            <a:endParaRPr lang="en-US" altLang="zh-CN"/>
          </a:p>
          <a:p>
            <a:endParaRPr lang="en-US" altLang="zh-CN"/>
          </a:p>
        </p:txBody>
      </p:sp>
      <p:sp>
        <p:nvSpPr>
          <p:cNvPr id="5" name="AutoShape 3"/>
          <p:cNvSpPr>
            <a:spLocks noChangeArrowheads="1"/>
          </p:cNvSpPr>
          <p:nvPr/>
        </p:nvSpPr>
        <p:spPr bwMode="auto">
          <a:xfrm>
            <a:off x="1416606" y="1577340"/>
            <a:ext cx="5143500" cy="300082"/>
          </a:xfrm>
          <a:prstGeom prst="roundRect">
            <a:avLst>
              <a:gd name="adj" fmla="val 0"/>
            </a:avLst>
          </a:prstGeom>
          <a:solidFill>
            <a:srgbClr val="EDF5FD"/>
          </a:solidFill>
          <a:ln w="50800" cap="flat" cmpd="sng" algn="ctr">
            <a:solidFill>
              <a:srgbClr val="0099D8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>
            <a:spAutoFit/>
          </a:bodyPr>
          <a:lstStyle/>
          <a:p>
            <a:pPr>
              <a:defRPr/>
            </a:pPr>
            <a:r>
              <a:rPr lang="fr-FR" sz="1350" b="1" dirty="0"/>
              <a:t>$("</a:t>
            </a:r>
            <a:r>
              <a:rPr lang="fr-FR" sz="1350" b="1" dirty="0">
                <a:solidFill>
                  <a:srgbClr val="FF0000"/>
                </a:solidFill>
              </a:rPr>
              <a:t>h1~p</a:t>
            </a:r>
            <a:r>
              <a:rPr lang="fr-FR" sz="1350" b="1" dirty="0"/>
              <a:t>").css("text-decoration","underline");</a:t>
            </a:r>
            <a:endParaRPr lang="zh-CN" altLang="zh-CN" sz="1350" b="1" dirty="0" err="1"/>
          </a:p>
        </p:txBody>
      </p:sp>
      <p:pic>
        <p:nvPicPr>
          <p:cNvPr id="10242" name="Picture 2" descr="F:\2016年工作\ACCP8.0产品开发\jQuery\案例源码\chapter06\Chapter06截图\图6.8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682" y="2108843"/>
            <a:ext cx="4367306" cy="2434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直接箭头连接符 15"/>
          <p:cNvCxnSpPr/>
          <p:nvPr/>
        </p:nvCxnSpPr>
        <p:spPr bwMode="auto">
          <a:xfrm>
            <a:off x="2152580" y="1784807"/>
            <a:ext cx="756084" cy="1188132"/>
          </a:xfrm>
          <a:prstGeom prst="straightConnector1">
            <a:avLst/>
          </a:prstGeom>
          <a:ln cmpd="sng">
            <a:solidFill>
              <a:srgbClr val="0099D8"/>
            </a:solidFill>
            <a:headEnd type="none"/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prstMaterial="dkEdge">
            <a:bevelT w="0" h="0"/>
            <a:contourClr>
              <a:schemeClr val="accent1">
                <a:satMod val="110000"/>
              </a:scheme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5FECA5F-8BA3-42C9-A29E-243B0C1FDBD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29</a:t>
            </a:fld>
            <a:r>
              <a:rPr lang="en-US" altLang="zh-CN" dirty="0"/>
              <a:t>/62</a:t>
            </a:r>
            <a:endParaRPr lang="en-US" dirty="0"/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D955EAA9-0B09-45F9-9E55-013171401452}"/>
              </a:ext>
            </a:extLst>
          </p:cNvPr>
          <p:cNvGrpSpPr/>
          <p:nvPr/>
        </p:nvGrpSpPr>
        <p:grpSpPr>
          <a:xfrm>
            <a:off x="2372886" y="4706626"/>
            <a:ext cx="3132349" cy="321469"/>
            <a:chOff x="2555776" y="4614386"/>
            <a:chExt cx="3132349" cy="321469"/>
          </a:xfrm>
        </p:grpSpPr>
        <p:sp>
          <p:nvSpPr>
            <p:cNvPr id="15" name="圆角矩形 7">
              <a:extLst>
                <a:ext uri="{FF2B5EF4-FFF2-40B4-BE49-F238E27FC236}">
                  <a16:creationId xmlns:a16="http://schemas.microsoft.com/office/drawing/2014/main" id="{1808FC7B-6924-4130-8454-0F9E144FABB4}"/>
                </a:ext>
              </a:extLst>
            </p:cNvPr>
            <p:cNvSpPr/>
            <p:nvPr/>
          </p:nvSpPr>
          <p:spPr bwMode="auto">
            <a:xfrm>
              <a:off x="2555776" y="4614386"/>
              <a:ext cx="342601" cy="321469"/>
            </a:xfrm>
            <a:prstGeom prst="roundRect">
              <a:avLst/>
            </a:prstGeom>
            <a:solidFill>
              <a:srgbClr val="0099D8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>
              <a:defPPr>
                <a:defRPr lang="zh-CN">
                  <a:solidFill>
                    <a:schemeClr val="tx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sz="1350"/>
            </a:p>
          </p:txBody>
        </p:sp>
        <p:sp>
          <p:nvSpPr>
            <p:cNvPr id="17" name="圆角矩形 8">
              <a:extLst>
                <a:ext uri="{FF2B5EF4-FFF2-40B4-BE49-F238E27FC236}">
                  <a16:creationId xmlns:a16="http://schemas.microsoft.com/office/drawing/2014/main" id="{2618FD14-AC91-4CE5-B59C-AA728B9E3BCF}"/>
                </a:ext>
              </a:extLst>
            </p:cNvPr>
            <p:cNvSpPr/>
            <p:nvPr/>
          </p:nvSpPr>
          <p:spPr bwMode="auto">
            <a:xfrm>
              <a:off x="2947320" y="4614386"/>
              <a:ext cx="2740805" cy="321469"/>
            </a:xfrm>
            <a:prstGeom prst="roundRect">
              <a:avLst/>
            </a:prstGeom>
            <a:solidFill>
              <a:srgbClr val="0099D8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>
              <a:defPPr>
                <a:defRPr lang="zh-CN">
                  <a:solidFill>
                    <a:schemeClr val="tx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sz="1350"/>
            </a:p>
          </p:txBody>
        </p:sp>
        <p:pic>
          <p:nvPicPr>
            <p:cNvPr id="18" name="Picture 8" descr="说话气泡new">
              <a:extLst>
                <a:ext uri="{FF2B5EF4-FFF2-40B4-BE49-F238E27FC236}">
                  <a16:creationId xmlns:a16="http://schemas.microsoft.com/office/drawing/2014/main" id="{8D98B16A-FC97-4F50-8A49-63B72B7BF73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55776" y="4644057"/>
              <a:ext cx="391544" cy="256555"/>
            </a:xfrm>
            <a:prstGeom prst="rect">
              <a:avLst/>
            </a:prstGeom>
            <a:noFill/>
            <a:ln>
              <a:noFill/>
            </a:ln>
            <a:effectLst>
              <a:prstShdw prst="shdw13" dist="12700" dir="10800000">
                <a:srgbClr val="0099FF">
                  <a:alpha val="50000"/>
                </a:srgbClr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" name="TextBox 10">
              <a:extLst>
                <a:ext uri="{FF2B5EF4-FFF2-40B4-BE49-F238E27FC236}">
                  <a16:creationId xmlns:a16="http://schemas.microsoft.com/office/drawing/2014/main" id="{984F9A60-38F3-4D94-AF2E-A366F85C89DA}"/>
                </a:ext>
              </a:extLst>
            </p:cNvPr>
            <p:cNvSpPr txBox="1"/>
            <p:nvPr/>
          </p:nvSpPr>
          <p:spPr bwMode="auto">
            <a:xfrm>
              <a:off x="3141317" y="4647723"/>
              <a:ext cx="2258952" cy="276999"/>
            </a:xfrm>
            <a:prstGeom prst="rect">
              <a:avLst/>
            </a:prstGeom>
            <a:noFill/>
            <a:effectLst/>
          </p:spPr>
          <p:txBody>
            <a:bodyPr wrap="non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zh-CN" altLang="en-US" sz="1200" b="1" spc="225" dirty="0">
                  <a:solidFill>
                    <a:srgbClr val="FBFF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演示示例</a:t>
              </a:r>
              <a:r>
                <a:rPr lang="en-US" altLang="zh-CN" sz="1200" b="1" spc="225" dirty="0">
                  <a:solidFill>
                    <a:srgbClr val="FBFF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04</a:t>
              </a:r>
              <a:r>
                <a:rPr lang="zh-CN" altLang="en-US" sz="1200" b="1" spc="225" dirty="0">
                  <a:solidFill>
                    <a:srgbClr val="FBFF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：层次选择器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学完本门课程后，你能够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本课目标</a:t>
            </a:r>
          </a:p>
        </p:txBody>
      </p:sp>
      <p:sp>
        <p:nvSpPr>
          <p:cNvPr id="588807" name="AutoShape 7"/>
          <p:cNvSpPr>
            <a:spLocks noChangeArrowheads="1"/>
          </p:cNvSpPr>
          <p:nvPr/>
        </p:nvSpPr>
        <p:spPr bwMode="auto">
          <a:xfrm>
            <a:off x="3353276" y="1921728"/>
            <a:ext cx="2599373" cy="561856"/>
          </a:xfrm>
          <a:prstGeom prst="wedgeRoundRectCallout">
            <a:avLst>
              <a:gd name="adj1" fmla="val -127"/>
              <a:gd name="adj2" fmla="val -48992"/>
              <a:gd name="adj3" fmla="val 16667"/>
            </a:avLst>
          </a:prstGeom>
          <a:solidFill>
            <a:srgbClr val="0099D8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anchor="ctr">
            <a:spAutoFit/>
          </a:bodyPr>
          <a:lstStyle/>
          <a:p>
            <a:pPr marL="0" lvl="1" indent="-214313" eaLnBrk="0" hangingPunct="0">
              <a:spcBef>
                <a:spcPct val="20000"/>
              </a:spcBef>
              <a:buClr>
                <a:srgbClr val="233DA9"/>
              </a:buClr>
              <a:buSzPct val="80000"/>
              <a:defRPr/>
            </a:pPr>
            <a:r>
              <a:rPr lang="en-US" altLang="zh-CN" sz="2700" b="1" kern="0" dirty="0">
                <a:solidFill>
                  <a:schemeClr val="bg1"/>
                </a:solidFill>
                <a:latin typeface="Arial" panose="020B0604020202020204"/>
                <a:ea typeface="黑体" panose="02010609060101010101" pitchFamily="49" charset="-122"/>
              </a:rPr>
              <a:t>  </a:t>
            </a:r>
            <a:r>
              <a:rPr lang="zh-CN" altLang="en-US" sz="2700" b="1" kern="0" dirty="0">
                <a:solidFill>
                  <a:schemeClr val="bg1"/>
                </a:solidFill>
                <a:latin typeface="Arial" panose="020B0604020202020204"/>
                <a:ea typeface="黑体" panose="02010609060101010101" pitchFamily="49" charset="-122"/>
              </a:rPr>
              <a:t>制作网页特效</a:t>
            </a:r>
          </a:p>
        </p:txBody>
      </p:sp>
      <p:sp>
        <p:nvSpPr>
          <p:cNvPr id="5" name="AutoShape 7"/>
          <p:cNvSpPr>
            <a:spLocks noChangeArrowheads="1"/>
          </p:cNvSpPr>
          <p:nvPr/>
        </p:nvSpPr>
        <p:spPr bwMode="auto">
          <a:xfrm>
            <a:off x="3353276" y="2799457"/>
            <a:ext cx="2599373" cy="561856"/>
          </a:xfrm>
          <a:prstGeom prst="wedgeRoundRectCallout">
            <a:avLst>
              <a:gd name="adj1" fmla="val -127"/>
              <a:gd name="adj2" fmla="val -48992"/>
              <a:gd name="adj3" fmla="val 16667"/>
            </a:avLst>
          </a:prstGeom>
          <a:solidFill>
            <a:srgbClr val="0099D8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anchor="ctr">
            <a:spAutoFit/>
          </a:bodyPr>
          <a:lstStyle/>
          <a:p>
            <a:pPr marL="0" lvl="1" indent="-214313" eaLnBrk="0" hangingPunct="0">
              <a:spcBef>
                <a:spcPct val="20000"/>
              </a:spcBef>
              <a:buClr>
                <a:srgbClr val="233DA9"/>
              </a:buClr>
              <a:buSzPct val="80000"/>
              <a:defRPr/>
            </a:pPr>
            <a:r>
              <a:rPr lang="en-US" sz="2700" b="1" kern="0" dirty="0">
                <a:solidFill>
                  <a:schemeClr val="bg1"/>
                </a:solidFill>
                <a:latin typeface="Arial" panose="020B0604020202020204"/>
                <a:ea typeface="黑体" panose="02010609060101010101" pitchFamily="49" charset="-122"/>
              </a:rPr>
              <a:t>  </a:t>
            </a:r>
            <a:r>
              <a:rPr sz="2700" b="1" kern="0" dirty="0">
                <a:solidFill>
                  <a:schemeClr val="bg1"/>
                </a:solidFill>
                <a:latin typeface="Arial" panose="020B0604020202020204"/>
                <a:ea typeface="黑体" panose="02010609060101010101" pitchFamily="49" charset="-122"/>
              </a:rPr>
              <a:t>实现表单验证</a:t>
            </a:r>
          </a:p>
        </p:txBody>
      </p:sp>
      <p:sp>
        <p:nvSpPr>
          <p:cNvPr id="2" name="AutoShape 7"/>
          <p:cNvSpPr>
            <a:spLocks noChangeArrowheads="1"/>
          </p:cNvSpPr>
          <p:nvPr/>
        </p:nvSpPr>
        <p:spPr bwMode="auto">
          <a:xfrm>
            <a:off x="3353276" y="3674328"/>
            <a:ext cx="2599373" cy="561856"/>
          </a:xfrm>
          <a:prstGeom prst="wedgeRoundRectCallout">
            <a:avLst>
              <a:gd name="adj1" fmla="val -127"/>
              <a:gd name="adj2" fmla="val -48992"/>
              <a:gd name="adj3" fmla="val 16667"/>
            </a:avLst>
          </a:prstGeom>
          <a:solidFill>
            <a:srgbClr val="0099D8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anchor="ctr">
            <a:spAutoFit/>
          </a:bodyPr>
          <a:lstStyle/>
          <a:p>
            <a:pPr marL="0" lvl="1" indent="-214313" eaLnBrk="0" hangingPunct="0">
              <a:spcBef>
                <a:spcPct val="20000"/>
              </a:spcBef>
              <a:buClr>
                <a:srgbClr val="233DA9"/>
              </a:buClr>
              <a:buSzPct val="80000"/>
              <a:defRPr/>
            </a:pPr>
            <a:r>
              <a:rPr lang="en-US" altLang="zh-CN" sz="2700" b="1" kern="0" dirty="0">
                <a:solidFill>
                  <a:schemeClr val="bg1"/>
                </a:solidFill>
                <a:latin typeface="Arial" panose="020B0604020202020204"/>
                <a:ea typeface="黑体" panose="02010609060101010101" pitchFamily="49" charset="-122"/>
              </a:rPr>
              <a:t>  </a:t>
            </a:r>
            <a:r>
              <a:rPr lang="zh-CN" altLang="zh-CN" sz="2700" b="1" kern="0" dirty="0">
                <a:solidFill>
                  <a:schemeClr val="bg1"/>
                </a:solidFill>
                <a:latin typeface="Arial" panose="020B0604020202020204"/>
                <a:ea typeface="黑体" panose="02010609060101010101" pitchFamily="49" charset="-122"/>
              </a:rPr>
              <a:t>实现</a:t>
            </a:r>
            <a:r>
              <a:rPr lang="zh-CN" altLang="en-US" sz="2700" b="1" kern="0" dirty="0">
                <a:solidFill>
                  <a:schemeClr val="bg1"/>
                </a:solidFill>
                <a:latin typeface="Arial" panose="020B0604020202020204"/>
                <a:ea typeface="黑体" panose="02010609060101010101" pitchFamily="49" charset="-122"/>
              </a:rPr>
              <a:t>酷炫动画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9C47B43-7630-4AF5-A176-859249F25E5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3</a:t>
            </a:fld>
            <a:r>
              <a:rPr lang="en-US" altLang="zh-CN" dirty="0"/>
              <a:t>/62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888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8807" grpId="0" bldLvl="0" animBg="1"/>
      <p:bldP spid="5" grpId="0" bldLvl="0" animBg="1"/>
      <p:bldP spid="2" grpId="0" bldLvl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3" name="内容占位符 2"/>
          <p:cNvSpPr>
            <a:spLocks noGrp="1"/>
          </p:cNvSpPr>
          <p:nvPr>
            <p:ph idx="1"/>
          </p:nvPr>
        </p:nvSpPr>
        <p:spPr>
          <a:xfrm>
            <a:off x="578644" y="981075"/>
            <a:ext cx="8175784" cy="3613785"/>
          </a:xfrm>
        </p:spPr>
        <p:txBody>
          <a:bodyPr/>
          <a:lstStyle/>
          <a:p>
            <a:r>
              <a:rPr lang="zh-CN" altLang="en-US"/>
              <a:t>需求说明</a:t>
            </a:r>
            <a:endParaRPr lang="en-US" altLang="zh-CN"/>
          </a:p>
          <a:p>
            <a:pPr lvl="1">
              <a:defRPr/>
            </a:pPr>
            <a:r>
              <a:rPr lang="zh-CN" altLang="en-US" sz="1800" dirty="0">
                <a:sym typeface="+mn-ea"/>
              </a:rPr>
              <a:t>使用基本选择器和层级选择器获取并设置页面元素</a:t>
            </a:r>
          </a:p>
          <a:p>
            <a:pPr lvl="2">
              <a:defRPr/>
            </a:pPr>
            <a:r>
              <a:rPr lang="en-US" altLang="zh-CN" sz="1350" dirty="0">
                <a:sym typeface="+mn-ea"/>
              </a:rPr>
              <a:t>“</a:t>
            </a:r>
            <a:r>
              <a:rPr lang="zh-CN" altLang="en-US" sz="1350" dirty="0">
                <a:sym typeface="+mn-ea"/>
              </a:rPr>
              <a:t>自营图书几十万</a:t>
            </a:r>
            <a:r>
              <a:rPr lang="en-US" altLang="zh-CN" sz="1350" dirty="0">
                <a:sym typeface="+mn-ea"/>
              </a:rPr>
              <a:t>……”</a:t>
            </a:r>
            <a:r>
              <a:rPr lang="zh-CN" altLang="en-US" sz="1350" dirty="0">
                <a:sym typeface="+mn-ea"/>
              </a:rPr>
              <a:t>一行字体颜色为</a:t>
            </a:r>
            <a:r>
              <a:rPr lang="zh-CN" altLang="en-US" sz="1200" dirty="0">
                <a:sym typeface="+mn-ea"/>
              </a:rPr>
              <a:t>红色</a:t>
            </a:r>
          </a:p>
          <a:p>
            <a:pPr lvl="2">
              <a:defRPr/>
            </a:pPr>
            <a:r>
              <a:rPr lang="zh-CN" altLang="en-US" sz="1350" dirty="0">
                <a:sym typeface="+mn-ea"/>
              </a:rPr>
              <a:t>京东价“￥</a:t>
            </a:r>
            <a:r>
              <a:rPr lang="en-US" altLang="zh-CN" sz="1350" dirty="0">
                <a:sym typeface="+mn-ea"/>
              </a:rPr>
              <a:t>24.10”</a:t>
            </a:r>
            <a:r>
              <a:rPr lang="zh-CN" altLang="en-US" sz="1350" dirty="0">
                <a:sym typeface="+mn-ea"/>
              </a:rPr>
              <a:t>字体为</a:t>
            </a:r>
            <a:r>
              <a:rPr lang="en-US" altLang="zh-CN" sz="1350" dirty="0">
                <a:sym typeface="+mn-ea"/>
              </a:rPr>
              <a:t>24px</a:t>
            </a:r>
            <a:r>
              <a:rPr lang="zh-CN" altLang="en-US" sz="1350" dirty="0">
                <a:sym typeface="+mn-ea"/>
              </a:rPr>
              <a:t>、红色加粗</a:t>
            </a:r>
            <a:r>
              <a:rPr lang="zh-CN" altLang="en-US" sz="1200" dirty="0">
                <a:sym typeface="+mn-ea"/>
              </a:rPr>
              <a:t>显示</a:t>
            </a:r>
          </a:p>
          <a:p>
            <a:pPr lvl="2">
              <a:defRPr/>
            </a:pPr>
            <a:r>
              <a:rPr lang="zh-CN" altLang="en-US" sz="1350" dirty="0">
                <a:sym typeface="+mn-ea"/>
              </a:rPr>
              <a:t>“</a:t>
            </a:r>
            <a:r>
              <a:rPr lang="en-US" altLang="zh-CN" sz="1350" dirty="0">
                <a:sym typeface="+mn-ea"/>
              </a:rPr>
              <a:t>[</a:t>
            </a:r>
            <a:r>
              <a:rPr lang="zh-CN" altLang="en-US" sz="1350" dirty="0">
                <a:sym typeface="+mn-ea"/>
              </a:rPr>
              <a:t>定价：￥</a:t>
            </a:r>
            <a:r>
              <a:rPr lang="en-US" altLang="zh-CN" sz="1350" dirty="0">
                <a:sym typeface="+mn-ea"/>
              </a:rPr>
              <a:t>35.00]”</a:t>
            </a:r>
            <a:r>
              <a:rPr lang="zh-CN" altLang="en-US" sz="1350" dirty="0">
                <a:sym typeface="+mn-ea"/>
              </a:rPr>
              <a:t>字体颜色为</a:t>
            </a:r>
            <a:r>
              <a:rPr lang="en-US" altLang="zh-CN" sz="1350" dirty="0">
                <a:sym typeface="+mn-ea"/>
              </a:rPr>
              <a:t>#</a:t>
            </a:r>
            <a:r>
              <a:rPr lang="en-US" altLang="zh-CN" sz="1350" dirty="0" err="1">
                <a:sym typeface="+mn-ea"/>
              </a:rPr>
              <a:t>cccccc</a:t>
            </a:r>
            <a:r>
              <a:rPr lang="zh-CN" altLang="en-US" sz="1350" dirty="0">
                <a:sym typeface="+mn-ea"/>
              </a:rPr>
              <a:t>，价格中有中</a:t>
            </a:r>
            <a:r>
              <a:rPr lang="zh-CN" altLang="en-US" sz="1200" dirty="0">
                <a:sym typeface="+mn-ea"/>
              </a:rPr>
              <a:t>划线</a:t>
            </a:r>
          </a:p>
          <a:p>
            <a:pPr lvl="2">
              <a:defRPr/>
            </a:pPr>
            <a:r>
              <a:rPr lang="en-US" altLang="zh-CN" sz="1350" dirty="0">
                <a:sym typeface="+mn-ea"/>
              </a:rPr>
              <a:t>&lt;dl&gt;</a:t>
            </a:r>
            <a:r>
              <a:rPr lang="zh-CN" altLang="en-US" sz="1350" dirty="0">
                <a:sym typeface="+mn-ea"/>
              </a:rPr>
              <a:t>标签中的字体颜色均为</a:t>
            </a:r>
            <a:r>
              <a:rPr lang="zh-CN" altLang="en-US" sz="1200" dirty="0">
                <a:sym typeface="+mn-ea"/>
              </a:rPr>
              <a:t>红色</a:t>
            </a:r>
          </a:p>
          <a:p>
            <a:pPr lvl="2">
              <a:defRPr/>
            </a:pPr>
            <a:r>
              <a:rPr lang="zh-CN" altLang="en-US" sz="1350" dirty="0">
                <a:sym typeface="+mn-ea"/>
              </a:rPr>
              <a:t>单击“以下促销</a:t>
            </a:r>
            <a:r>
              <a:rPr lang="en-US" altLang="zh-CN" sz="1350" dirty="0">
                <a:sym typeface="+mn-ea"/>
              </a:rPr>
              <a:t>….”</a:t>
            </a:r>
            <a:r>
              <a:rPr lang="zh-CN" altLang="en-US" sz="1350" dirty="0">
                <a:sym typeface="+mn-ea"/>
              </a:rPr>
              <a:t>显示隐藏的内容，此部分字体颜色均为</a:t>
            </a:r>
            <a:r>
              <a:rPr lang="zh-CN" altLang="en-US" sz="1200" dirty="0">
                <a:sym typeface="+mn-ea"/>
              </a:rPr>
              <a:t>红色</a:t>
            </a:r>
          </a:p>
          <a:p>
            <a:pPr lvl="2">
              <a:defRPr/>
            </a:pPr>
            <a:r>
              <a:rPr lang="zh-CN" altLang="en-US" sz="1350" dirty="0">
                <a:sym typeface="+mn-ea"/>
              </a:rPr>
              <a:t>“加购价”、“满减”、“</a:t>
            </a:r>
            <a:r>
              <a:rPr lang="en-US" altLang="zh-CN" sz="1350" dirty="0">
                <a:sym typeface="+mn-ea"/>
              </a:rPr>
              <a:t>105-5”</a:t>
            </a:r>
            <a:r>
              <a:rPr lang="zh-CN" altLang="en-US" sz="1350" dirty="0">
                <a:sym typeface="+mn-ea"/>
              </a:rPr>
              <a:t>、“</a:t>
            </a:r>
            <a:r>
              <a:rPr lang="en-US" altLang="zh-CN" sz="1350" dirty="0">
                <a:sym typeface="+mn-ea"/>
              </a:rPr>
              <a:t>200-16”</a:t>
            </a:r>
            <a:r>
              <a:rPr lang="zh-CN" altLang="en-US" sz="1350" dirty="0">
                <a:sym typeface="+mn-ea"/>
              </a:rPr>
              <a:t>字体颜色为白色，背景颜色为红色，上下内边距为</a:t>
            </a:r>
            <a:r>
              <a:rPr lang="en-US" altLang="zh-CN" sz="1350" dirty="0">
                <a:sym typeface="+mn-ea"/>
              </a:rPr>
              <a:t>1px</a:t>
            </a:r>
            <a:r>
              <a:rPr lang="zh-CN" altLang="en-US" sz="1350" dirty="0">
                <a:sym typeface="+mn-ea"/>
              </a:rPr>
              <a:t>，左右内边距为</a:t>
            </a:r>
            <a:r>
              <a:rPr lang="en-US" altLang="zh-CN" sz="1350" dirty="0">
                <a:sym typeface="+mn-ea"/>
              </a:rPr>
              <a:t>5px</a:t>
            </a:r>
            <a:r>
              <a:rPr lang="zh-CN" altLang="en-US" sz="1350" dirty="0">
                <a:sym typeface="+mn-ea"/>
              </a:rPr>
              <a:t>，外右边距为</a:t>
            </a:r>
            <a:r>
              <a:rPr lang="en-US" altLang="zh-CN" sz="1350" dirty="0">
                <a:sym typeface="+mn-ea"/>
              </a:rPr>
              <a:t>5px</a:t>
            </a:r>
          </a:p>
          <a:p>
            <a:pPr lvl="1"/>
            <a:endParaRPr lang="en-US" altLang="zh-CN" sz="1350" dirty="0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775" dirty="0"/>
              <a:t>练习</a:t>
            </a:r>
            <a:r>
              <a:rPr lang="en-US" altLang="zh-CN" sz="2775" dirty="0"/>
              <a:t>1—</a:t>
            </a:r>
            <a:r>
              <a:rPr lang="zh-CN" altLang="en-US" sz="2775" dirty="0">
                <a:sym typeface="+mn-ea"/>
              </a:rPr>
              <a:t>制作图书简介页面</a:t>
            </a:r>
            <a:endParaRPr lang="zh-CN" altLang="en-US" dirty="0"/>
          </a:p>
        </p:txBody>
      </p:sp>
      <p:sp>
        <p:nvSpPr>
          <p:cNvPr id="588807" name="AutoShape 7"/>
          <p:cNvSpPr>
            <a:spLocks noChangeArrowheads="1"/>
          </p:cNvSpPr>
          <p:nvPr/>
        </p:nvSpPr>
        <p:spPr bwMode="auto">
          <a:xfrm>
            <a:off x="3372803" y="4581734"/>
            <a:ext cx="1919277" cy="332006"/>
          </a:xfrm>
          <a:prstGeom prst="wedgeRoundRectCallout">
            <a:avLst>
              <a:gd name="adj1" fmla="val -127"/>
              <a:gd name="adj2" fmla="val -48992"/>
              <a:gd name="adj3" fmla="val 16667"/>
            </a:avLst>
          </a:prstGeom>
          <a:solidFill>
            <a:srgbClr val="0099D8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anchor="ctr">
            <a:spAutoFit/>
          </a:bodyPr>
          <a:lstStyle/>
          <a:p>
            <a:pPr marL="0" lvl="1" indent="-214313" eaLnBrk="0" hangingPunct="0">
              <a:spcBef>
                <a:spcPct val="20000"/>
              </a:spcBef>
              <a:buClr>
                <a:srgbClr val="233DA9"/>
              </a:buClr>
              <a:buSzPct val="80000"/>
              <a:defRPr/>
            </a:pPr>
            <a:r>
              <a:rPr sz="1350" b="1" kern="0" dirty="0">
                <a:solidFill>
                  <a:schemeClr val="bg1"/>
                </a:solidFill>
                <a:latin typeface="Arial" panose="020B0604020202020204"/>
                <a:ea typeface="黑体" panose="02010609060101010101" pitchFamily="49" charset="-122"/>
              </a:rPr>
              <a:t>完成时间：</a:t>
            </a:r>
            <a:r>
              <a:rPr lang="en-US" sz="1350" b="1" kern="0" dirty="0">
                <a:solidFill>
                  <a:schemeClr val="bg1"/>
                </a:solidFill>
                <a:latin typeface="Arial" panose="020B0604020202020204"/>
                <a:ea typeface="黑体" panose="02010609060101010101" pitchFamily="49" charset="-122"/>
              </a:rPr>
              <a:t>2</a:t>
            </a:r>
            <a:r>
              <a:rPr sz="1350" b="1" kern="0" dirty="0">
                <a:solidFill>
                  <a:schemeClr val="bg1"/>
                </a:solidFill>
                <a:latin typeface="Arial" panose="020B0604020202020204"/>
                <a:ea typeface="黑体" panose="02010609060101010101" pitchFamily="49" charset="-122"/>
              </a:rPr>
              <a:t>0分钟</a:t>
            </a:r>
          </a:p>
        </p:txBody>
      </p:sp>
      <p:pic>
        <p:nvPicPr>
          <p:cNvPr id="11266" name="Picture 2" descr="F:\2016年工作\ACCP8.0产品开发\jQuery\案例源码\chapter06\Chapter06截图\图6.10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5601" y="1405799"/>
            <a:ext cx="5433212" cy="3028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C96D014-67C2-4199-9042-1F926A08CAF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30</a:t>
            </a:fld>
            <a:r>
              <a:rPr lang="en-US" altLang="zh-CN" dirty="0"/>
              <a:t>/62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888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8807" grpId="0" bldLvl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3" name="内容占位符 2"/>
          <p:cNvSpPr>
            <a:spLocks noGrp="1"/>
          </p:cNvSpPr>
          <p:nvPr>
            <p:ph idx="1"/>
          </p:nvPr>
        </p:nvSpPr>
        <p:spPr>
          <a:xfrm>
            <a:off x="578644" y="981075"/>
            <a:ext cx="8175784" cy="3613785"/>
          </a:xfrm>
        </p:spPr>
        <p:txBody>
          <a:bodyPr/>
          <a:lstStyle/>
          <a:p>
            <a:r>
              <a:rPr lang="zh-CN" altLang="en-US"/>
              <a:t>需求说明</a:t>
            </a:r>
          </a:p>
          <a:p>
            <a:pPr lvl="1"/>
            <a:r>
              <a:rPr lang="zh-CN" altLang="en-US" sz="2100" dirty="0">
                <a:sym typeface="+mn-ea"/>
              </a:rPr>
              <a:t>单击</a:t>
            </a:r>
            <a:r>
              <a:rPr lang="en-US" altLang="zh-CN" sz="2100" dirty="0">
                <a:sym typeface="+mn-ea"/>
              </a:rPr>
              <a:t>&lt;p&gt;</a:t>
            </a:r>
            <a:r>
              <a:rPr lang="zh-CN" altLang="en-US" sz="2100" dirty="0">
                <a:sym typeface="+mn-ea"/>
              </a:rPr>
              <a:t>元素后，设置</a:t>
            </a:r>
            <a:r>
              <a:rPr lang="en-US" altLang="zh-CN" sz="2100" dirty="0">
                <a:sym typeface="+mn-ea"/>
              </a:rPr>
              <a:t>class</a:t>
            </a:r>
            <a:r>
              <a:rPr lang="zh-CN" altLang="en-US" sz="2100" dirty="0">
                <a:sym typeface="+mn-ea"/>
              </a:rPr>
              <a:t>为</a:t>
            </a:r>
            <a:r>
              <a:rPr lang="en-US" altLang="zh-CN" sz="2100" dirty="0" err="1">
                <a:sym typeface="+mn-ea"/>
              </a:rPr>
              <a:t>txt_box</a:t>
            </a:r>
            <a:r>
              <a:rPr lang="zh-CN" altLang="en-US" sz="2100" dirty="0">
                <a:sym typeface="+mn-ea"/>
              </a:rPr>
              <a:t>的元素内</a:t>
            </a:r>
            <a:r>
              <a:rPr lang="en-US" altLang="zh-CN" sz="2100" dirty="0">
                <a:sym typeface="+mn-ea"/>
              </a:rPr>
              <a:t>class </a:t>
            </a:r>
            <a:r>
              <a:rPr lang="zh-CN" altLang="en-US" sz="2100" dirty="0">
                <a:sym typeface="+mn-ea"/>
              </a:rPr>
              <a:t>为</a:t>
            </a:r>
            <a:r>
              <a:rPr lang="en-US" altLang="zh-CN" sz="2100" dirty="0">
                <a:sym typeface="+mn-ea"/>
              </a:rPr>
              <a:t>current</a:t>
            </a:r>
            <a:r>
              <a:rPr lang="zh-CN" altLang="en-US" sz="2100" dirty="0">
                <a:sym typeface="+mn-ea"/>
              </a:rPr>
              <a:t>的元素的背景颜色为</a:t>
            </a:r>
            <a:r>
              <a:rPr lang="en-US" altLang="zh-CN" sz="2100" dirty="0">
                <a:sym typeface="+mn-ea"/>
              </a:rPr>
              <a:t>#6FF</a:t>
            </a:r>
            <a:r>
              <a:rPr lang="zh-CN" altLang="en-US" sz="2100" dirty="0">
                <a:sym typeface="+mn-ea"/>
              </a:rPr>
              <a:t>，</a:t>
            </a:r>
            <a:r>
              <a:rPr lang="en-US" altLang="zh-CN" sz="2100" dirty="0">
                <a:sym typeface="+mn-ea"/>
              </a:rPr>
              <a:t>&lt;p&gt;</a:t>
            </a:r>
            <a:r>
              <a:rPr lang="zh-CN" altLang="en-US" sz="2100" dirty="0">
                <a:sym typeface="+mn-ea"/>
              </a:rPr>
              <a:t>的子元素</a:t>
            </a:r>
            <a:r>
              <a:rPr lang="en-US" altLang="zh-CN" sz="2100" dirty="0">
                <a:sym typeface="+mn-ea"/>
              </a:rPr>
              <a:t>&lt;span&gt;</a:t>
            </a:r>
            <a:r>
              <a:rPr lang="zh-CN" altLang="en-US" sz="2100" dirty="0">
                <a:sym typeface="+mn-ea"/>
              </a:rPr>
              <a:t>的背景颜色为</a:t>
            </a:r>
            <a:r>
              <a:rPr lang="en-US" altLang="zh-CN" sz="2100" dirty="0">
                <a:sym typeface="+mn-ea"/>
              </a:rPr>
              <a:t>#F9F</a:t>
            </a:r>
            <a:r>
              <a:rPr lang="zh-CN" altLang="en-US" sz="2100" dirty="0">
                <a:sym typeface="+mn-ea"/>
              </a:rPr>
              <a:t>，紧邻</a:t>
            </a:r>
            <a:r>
              <a:rPr lang="en-US" altLang="zh-CN" sz="2100" dirty="0">
                <a:sym typeface="+mn-ea"/>
              </a:rPr>
              <a:t>&lt;h1&gt;</a:t>
            </a:r>
            <a:r>
              <a:rPr lang="zh-CN" altLang="en-US" sz="2100" dirty="0">
                <a:sym typeface="+mn-ea"/>
              </a:rPr>
              <a:t>后的</a:t>
            </a:r>
            <a:r>
              <a:rPr lang="en-US" altLang="zh-CN" sz="2100" dirty="0">
                <a:sym typeface="+mn-ea"/>
              </a:rPr>
              <a:t>&lt;p&gt;</a:t>
            </a:r>
            <a:r>
              <a:rPr lang="zh-CN" altLang="en-US" sz="2100" dirty="0">
                <a:sym typeface="+mn-ea"/>
              </a:rPr>
              <a:t>元素的背景颜色为</a:t>
            </a:r>
            <a:r>
              <a:rPr lang="en-US" altLang="zh-CN" sz="2100" dirty="0">
                <a:sym typeface="+mn-ea"/>
              </a:rPr>
              <a:t>#FF6</a:t>
            </a:r>
            <a:r>
              <a:rPr lang="zh-CN" altLang="en-US" sz="2100" dirty="0">
                <a:sym typeface="+mn-ea"/>
              </a:rPr>
              <a:t>，“即时对战”文本颜色为</a:t>
            </a:r>
            <a:r>
              <a:rPr lang="en-US" altLang="zh-CN" sz="2100" dirty="0">
                <a:sym typeface="+mn-ea"/>
              </a:rPr>
              <a:t>#FFF</a:t>
            </a:r>
            <a:r>
              <a:rPr lang="zh-CN" altLang="en-US" sz="2100" dirty="0">
                <a:sym typeface="+mn-ea"/>
              </a:rPr>
              <a:t>，背景颜色为</a:t>
            </a:r>
            <a:r>
              <a:rPr lang="en-US" altLang="zh-CN" sz="2100" dirty="0">
                <a:sym typeface="+mn-ea"/>
              </a:rPr>
              <a:t>#F00</a:t>
            </a:r>
          </a:p>
          <a:p>
            <a:pPr lvl="1">
              <a:defRPr/>
            </a:pPr>
            <a:endParaRPr lang="en-US" altLang="zh-CN" sz="1350" dirty="0">
              <a:sym typeface="+mn-ea"/>
            </a:endParaRPr>
          </a:p>
          <a:p>
            <a:pPr lvl="1"/>
            <a:endParaRPr lang="en-US" altLang="zh-CN" sz="1350" dirty="0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775" dirty="0"/>
              <a:t>练习</a:t>
            </a:r>
            <a:r>
              <a:rPr lang="en-US" altLang="zh-CN" sz="2775" dirty="0"/>
              <a:t>2—</a:t>
            </a:r>
            <a:r>
              <a:rPr lang="zh-CN" altLang="en-US" sz="2775" dirty="0">
                <a:sym typeface="+mn-ea"/>
              </a:rPr>
              <a:t>使用</a:t>
            </a:r>
            <a:r>
              <a:rPr lang="en-US" altLang="zh-CN" sz="2775" dirty="0" err="1">
                <a:sym typeface="+mn-ea"/>
              </a:rPr>
              <a:t>jQuery</a:t>
            </a:r>
            <a:r>
              <a:rPr lang="zh-CN" altLang="en-US" sz="2775" dirty="0">
                <a:sym typeface="+mn-ea"/>
              </a:rPr>
              <a:t>美化英雄联盟简介页</a:t>
            </a:r>
            <a:endParaRPr lang="zh-CN" altLang="en-US" dirty="0"/>
          </a:p>
        </p:txBody>
      </p:sp>
      <p:sp>
        <p:nvSpPr>
          <p:cNvPr id="588807" name="AutoShape 7"/>
          <p:cNvSpPr>
            <a:spLocks noChangeArrowheads="1"/>
          </p:cNvSpPr>
          <p:nvPr/>
        </p:nvSpPr>
        <p:spPr bwMode="auto">
          <a:xfrm>
            <a:off x="3372803" y="4581734"/>
            <a:ext cx="1847269" cy="332006"/>
          </a:xfrm>
          <a:prstGeom prst="wedgeRoundRectCallout">
            <a:avLst>
              <a:gd name="adj1" fmla="val -127"/>
              <a:gd name="adj2" fmla="val -48992"/>
              <a:gd name="adj3" fmla="val 16667"/>
            </a:avLst>
          </a:prstGeom>
          <a:solidFill>
            <a:srgbClr val="0099D8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anchor="ctr">
            <a:spAutoFit/>
          </a:bodyPr>
          <a:lstStyle/>
          <a:p>
            <a:pPr marL="0" lvl="1" indent="-214313" eaLnBrk="0" hangingPunct="0">
              <a:spcBef>
                <a:spcPct val="20000"/>
              </a:spcBef>
              <a:buClr>
                <a:srgbClr val="233DA9"/>
              </a:buClr>
              <a:buSzPct val="80000"/>
              <a:defRPr/>
            </a:pPr>
            <a:r>
              <a:rPr sz="1350" b="1" kern="0" dirty="0">
                <a:solidFill>
                  <a:schemeClr val="bg1"/>
                </a:solidFill>
                <a:latin typeface="Arial" panose="020B0604020202020204"/>
                <a:ea typeface="黑体" panose="02010609060101010101" pitchFamily="49" charset="-122"/>
              </a:rPr>
              <a:t>完成时间：</a:t>
            </a:r>
            <a:r>
              <a:rPr lang="en-US" sz="1350" b="1" kern="0" dirty="0">
                <a:solidFill>
                  <a:schemeClr val="bg1"/>
                </a:solidFill>
                <a:latin typeface="Arial" panose="020B0604020202020204"/>
                <a:ea typeface="黑体" panose="02010609060101010101" pitchFamily="49" charset="-122"/>
              </a:rPr>
              <a:t>2</a:t>
            </a:r>
            <a:r>
              <a:rPr sz="1350" b="1" kern="0" dirty="0">
                <a:solidFill>
                  <a:schemeClr val="bg1"/>
                </a:solidFill>
                <a:latin typeface="Arial" panose="020B0604020202020204"/>
                <a:ea typeface="黑体" panose="02010609060101010101" pitchFamily="49" charset="-122"/>
              </a:rPr>
              <a:t>0分钟</a:t>
            </a:r>
          </a:p>
        </p:txBody>
      </p:sp>
      <p:pic>
        <p:nvPicPr>
          <p:cNvPr id="11267" name="Picture 3" descr="F:\2016年工作\ACCP8.0产品开发\jQuery\案例源码\chapter06\Chapter06截图\图6.11b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3420" y="1347311"/>
            <a:ext cx="2496979" cy="2855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F:\2016年工作\ACCP8.0产品开发\jQuery\案例源码\chapter06\Chapter06截图\图6.11a.bm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6442" y="1361599"/>
            <a:ext cx="2496979" cy="2841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E37B280-95FF-4974-8B15-84EBDF04A9A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31</a:t>
            </a:fld>
            <a:r>
              <a:rPr lang="en-US" altLang="zh-CN" dirty="0"/>
              <a:t>/62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1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5888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8807" grpId="0" bldLvl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常见问题及解决办法</a:t>
            </a:r>
            <a:endParaRPr lang="en-US" altLang="zh-CN" dirty="0"/>
          </a:p>
          <a:p>
            <a:r>
              <a:rPr lang="zh-CN" altLang="en-US" dirty="0"/>
              <a:t>代码规范问题</a:t>
            </a:r>
          </a:p>
          <a:p>
            <a:r>
              <a:rPr lang="zh-CN" altLang="en-US" dirty="0"/>
              <a:t>调试技巧</a:t>
            </a:r>
            <a:endParaRPr lang="en-US" altLang="zh-CN" dirty="0"/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共性问题集中讲解</a:t>
            </a:r>
            <a:endParaRPr lang="zh-CN" altLang="en-US"/>
          </a:p>
        </p:txBody>
      </p:sp>
      <p:grpSp>
        <p:nvGrpSpPr>
          <p:cNvPr id="10" name="组合 9"/>
          <p:cNvGrpSpPr/>
          <p:nvPr/>
        </p:nvGrpSpPr>
        <p:grpSpPr>
          <a:xfrm>
            <a:off x="2560320" y="3474720"/>
            <a:ext cx="4022884" cy="992505"/>
            <a:chOff x="4789" y="4099"/>
            <a:chExt cx="8447" cy="2084"/>
          </a:xfrm>
        </p:grpSpPr>
        <p:sp>
          <p:nvSpPr>
            <p:cNvPr id="9" name="矩形 8"/>
            <p:cNvSpPr/>
            <p:nvPr/>
          </p:nvSpPr>
          <p:spPr>
            <a:xfrm rot="2700000">
              <a:off x="5727" y="4099"/>
              <a:ext cx="395" cy="395"/>
            </a:xfrm>
            <a:prstGeom prst="rect">
              <a:avLst/>
            </a:prstGeom>
            <a:solidFill>
              <a:srgbClr val="0099D8"/>
            </a:solidFill>
            <a:ln w="57150">
              <a:solidFill>
                <a:srgbClr val="0099D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8" name="矩形 7"/>
            <p:cNvSpPr/>
            <p:nvPr/>
          </p:nvSpPr>
          <p:spPr>
            <a:xfrm rot="2700000">
              <a:off x="12181" y="4530"/>
              <a:ext cx="1055" cy="1055"/>
            </a:xfrm>
            <a:prstGeom prst="rect">
              <a:avLst/>
            </a:prstGeom>
            <a:noFill/>
            <a:ln w="57150">
              <a:solidFill>
                <a:srgbClr val="0099D8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5CDBAA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7" name="矩形 6"/>
            <p:cNvSpPr/>
            <p:nvPr/>
          </p:nvSpPr>
          <p:spPr>
            <a:xfrm rot="2700000">
              <a:off x="11207" y="5128"/>
              <a:ext cx="1055" cy="1055"/>
            </a:xfrm>
            <a:prstGeom prst="rect">
              <a:avLst/>
            </a:prstGeom>
            <a:solidFill>
              <a:srgbClr val="0099D8"/>
            </a:solidFill>
            <a:ln w="57150">
              <a:solidFill>
                <a:srgbClr val="0099D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4" name="Text Box 13"/>
            <p:cNvSpPr txBox="1">
              <a:spLocks noChangeArrowheads="1"/>
            </p:cNvSpPr>
            <p:nvPr/>
          </p:nvSpPr>
          <p:spPr bwMode="auto">
            <a:xfrm>
              <a:off x="5289" y="4521"/>
              <a:ext cx="7422" cy="1492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9525" algn="ctr">
              <a:noFill/>
              <a:miter lim="800000"/>
            </a:ln>
            <a:effectLst/>
          </p:spPr>
          <p:txBody>
            <a:bodyPr wrap="square" tIns="89100">
              <a:spAutoFit/>
            </a:bodyPr>
            <a:lstStyle/>
            <a:p>
              <a:pPr algn="ctr" eaLnBrk="0" hangingPunct="0">
                <a:defRPr/>
              </a:pPr>
              <a:r>
                <a:rPr lang="en-US" altLang="zh-CN" sz="2400" b="1" kern="0" spc="225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</a:t>
              </a:r>
              <a:r>
                <a:rPr lang="zh-CN" altLang="en-US" sz="2400" b="1" kern="0" spc="225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共性问题集中讲解</a:t>
              </a:r>
            </a:p>
          </p:txBody>
        </p:sp>
        <p:sp>
          <p:nvSpPr>
            <p:cNvPr id="5" name="矩形 4"/>
            <p:cNvSpPr/>
            <p:nvPr/>
          </p:nvSpPr>
          <p:spPr>
            <a:xfrm rot="2700000">
              <a:off x="4789" y="4594"/>
              <a:ext cx="1219" cy="1219"/>
            </a:xfrm>
            <a:prstGeom prst="rect">
              <a:avLst/>
            </a:prstGeom>
            <a:noFill/>
            <a:ln w="57150">
              <a:solidFill>
                <a:srgbClr val="0099D8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5CDBAA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6" name="矩形 5"/>
            <p:cNvSpPr/>
            <p:nvPr/>
          </p:nvSpPr>
          <p:spPr>
            <a:xfrm rot="2700000">
              <a:off x="5589" y="5426"/>
              <a:ext cx="671" cy="671"/>
            </a:xfrm>
            <a:prstGeom prst="rect">
              <a:avLst/>
            </a:prstGeom>
            <a:noFill/>
            <a:ln w="57150">
              <a:solidFill>
                <a:srgbClr val="0099D8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5CDBAA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1" name="矩形 10"/>
            <p:cNvSpPr/>
            <p:nvPr/>
          </p:nvSpPr>
          <p:spPr>
            <a:xfrm rot="2700000">
              <a:off x="12344" y="5852"/>
              <a:ext cx="304" cy="304"/>
            </a:xfrm>
            <a:prstGeom prst="rect">
              <a:avLst/>
            </a:prstGeom>
            <a:solidFill>
              <a:srgbClr val="0099D8"/>
            </a:solidFill>
            <a:ln w="57150">
              <a:solidFill>
                <a:srgbClr val="0099D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A5EEF4C-1C9A-4EB9-BD53-8712CCFCA2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32</a:t>
            </a:fld>
            <a:r>
              <a:rPr lang="en-US" altLang="zh-CN" dirty="0"/>
              <a:t>/62</a:t>
            </a:r>
            <a:endParaRPr lang="en-US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标题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775" dirty="0">
                <a:sym typeface="Calibri" panose="020F0502020204030204" pitchFamily="34" charset="0"/>
              </a:rPr>
              <a:t>jQuery</a:t>
            </a:r>
            <a:r>
              <a:rPr lang="zh-CN" altLang="en-US" sz="2775" dirty="0">
                <a:sym typeface="Calibri" panose="020F0502020204030204" pitchFamily="34" charset="0"/>
              </a:rPr>
              <a:t>属性选择器</a:t>
            </a:r>
          </a:p>
        </p:txBody>
      </p:sp>
      <p:sp>
        <p:nvSpPr>
          <p:cNvPr id="8195" name="内容占位符 2"/>
          <p:cNvSpPr>
            <a:spLocks noGrp="1" noChangeArrowheads="1"/>
          </p:cNvSpPr>
          <p:nvPr>
            <p:ph idx="1"/>
          </p:nvPr>
        </p:nvSpPr>
        <p:spPr>
          <a:xfrm>
            <a:off x="578644" y="981075"/>
            <a:ext cx="8095298" cy="3613785"/>
          </a:xfrm>
        </p:spPr>
        <p:txBody>
          <a:bodyPr/>
          <a:lstStyle/>
          <a:p>
            <a:r>
              <a:rPr lang="zh-CN" altLang="en-US">
                <a:sym typeface="+mn-ea"/>
              </a:rPr>
              <a:t>属性选择器通过</a:t>
            </a:r>
            <a:r>
              <a:rPr lang="en-US">
                <a:sym typeface="+mn-ea"/>
              </a:rPr>
              <a:t>HTML</a:t>
            </a:r>
            <a:r>
              <a:rPr lang="zh-CN" altLang="en-US">
                <a:sym typeface="+mn-ea"/>
              </a:rPr>
              <a:t>元素的属性来选择元素</a:t>
            </a:r>
            <a:endParaRPr lang="en-US" altLang="zh-CN"/>
          </a:p>
          <a:p>
            <a:pPr lvl="1"/>
            <a:endParaRPr lang="en-US" altLang="zh-CN"/>
          </a:p>
          <a:p>
            <a:pPr lvl="1"/>
            <a:endParaRPr lang="en-US" altLang="zh-CN"/>
          </a:p>
          <a:p>
            <a:endParaRPr lang="en-US" altLang="zh-CN"/>
          </a:p>
        </p:txBody>
      </p:sp>
      <p:graphicFrame>
        <p:nvGraphicFramePr>
          <p:cNvPr id="4" name="表格 3"/>
          <p:cNvGraphicFramePr/>
          <p:nvPr>
            <p:extLst>
              <p:ext uri="{D42A27DB-BD31-4B8C-83A1-F6EECF244321}">
                <p14:modId xmlns:p14="http://schemas.microsoft.com/office/powerpoint/2010/main" val="3418417727"/>
              </p:ext>
            </p:extLst>
          </p:nvPr>
        </p:nvGraphicFramePr>
        <p:xfrm>
          <a:off x="912495" y="1828800"/>
          <a:ext cx="7681914" cy="25107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87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325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0053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24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14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语法构成</a:t>
                      </a:r>
                    </a:p>
                  </a:txBody>
                  <a:tcPr marL="51435" marR="51435" marT="0" marB="0" anchor="ctr">
                    <a:solidFill>
                      <a:srgbClr val="0099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14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描述</a:t>
                      </a:r>
                    </a:p>
                  </a:txBody>
                  <a:tcPr marL="51435" marR="51435" marT="0" marB="0" anchor="ctr">
                    <a:solidFill>
                      <a:srgbClr val="0099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14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示例</a:t>
                      </a:r>
                    </a:p>
                  </a:txBody>
                  <a:tcPr marL="51435" marR="51435" marT="0" marB="0" anchor="ctr">
                    <a:solidFill>
                      <a:srgbClr val="0099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8819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fr-FR" alt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[attribute^=value]</a:t>
                      </a:r>
                      <a:endParaRPr lang="zh-CN" altLang="en-US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7114" marR="47114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选取给定属性是以某些特定值开始的元素</a:t>
                      </a:r>
                    </a:p>
                  </a:txBody>
                  <a:tcPr marL="47114" marR="47114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fr-FR" alt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$(" [href^='en']" )</a:t>
                      </a:r>
                      <a:r>
                        <a:rPr lang="zh-CN" alt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选取</a:t>
                      </a:r>
                      <a:r>
                        <a:rPr lang="fr-FR" alt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href</a:t>
                      </a:r>
                      <a:r>
                        <a:rPr lang="zh-CN" alt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属性值以</a:t>
                      </a:r>
                      <a:r>
                        <a:rPr lang="fr-FR" alt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en</a:t>
                      </a:r>
                      <a:r>
                        <a:rPr lang="zh-CN" alt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开头的元素</a:t>
                      </a:r>
                    </a:p>
                  </a:txBody>
                  <a:tcPr marL="47114" marR="47114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151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fr-FR" alt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[attribute$=value]</a:t>
                      </a:r>
                      <a:endParaRPr lang="zh-CN" altLang="en-US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7114" marR="47114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选取给定属性是以某些特定值结尾的元素</a:t>
                      </a:r>
                    </a:p>
                  </a:txBody>
                  <a:tcPr marL="47114" marR="47114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fr-FR" alt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$(" [href$='.jpg']" )</a:t>
                      </a:r>
                      <a:r>
                        <a:rPr lang="zh-CN" alt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选取</a:t>
                      </a:r>
                      <a:r>
                        <a:rPr lang="fr-FR" alt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href</a:t>
                      </a:r>
                      <a:r>
                        <a:rPr lang="zh-CN" alt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属性值以</a:t>
                      </a:r>
                      <a:r>
                        <a:rPr lang="fr-FR" alt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.jpg</a:t>
                      </a:r>
                      <a:r>
                        <a:rPr lang="zh-CN" alt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结尾的元素</a:t>
                      </a:r>
                    </a:p>
                  </a:txBody>
                  <a:tcPr marL="47114" marR="47114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9865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fr-FR" altLang="en-US" sz="1400" b="1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[attribute*=value]</a:t>
                      </a:r>
                      <a:endParaRPr lang="zh-CN" altLang="en-US" sz="1400" b="1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7114" marR="47114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选取给定属性是以包含某些值的元素</a:t>
                      </a:r>
                    </a:p>
                  </a:txBody>
                  <a:tcPr marL="47114" marR="47114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fr-FR" alt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$(" [href* ='txt']" )</a:t>
                      </a:r>
                      <a:r>
                        <a:rPr lang="zh-CN" alt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选取</a:t>
                      </a:r>
                      <a:r>
                        <a:rPr lang="fr-FR" alt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href</a:t>
                      </a:r>
                      <a:r>
                        <a:rPr lang="zh-CN" alt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属性值中含有</a:t>
                      </a:r>
                      <a:r>
                        <a:rPr lang="fr-FR" alt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txt</a:t>
                      </a:r>
                      <a:r>
                        <a:rPr lang="zh-CN" alt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的元素</a:t>
                      </a:r>
                    </a:p>
                  </a:txBody>
                  <a:tcPr marL="47114" marR="47114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D3C9ABCC-B812-42A0-8A76-BD1C6AEB4EE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33</a:t>
            </a:fld>
            <a:r>
              <a:rPr lang="en-US" altLang="zh-CN" dirty="0"/>
              <a:t>/62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altLang="zh-CN"/>
            </a:br>
            <a:r>
              <a:rPr sz="2775">
                <a:sym typeface="+mn-ea"/>
              </a:rPr>
              <a:t>根据属性名获取元素</a:t>
            </a:r>
            <a:br>
              <a:rPr lang="zh-CN" altLang="en-US"/>
            </a:br>
            <a:endParaRPr lang="zh-CN" altLang="en-US"/>
          </a:p>
        </p:txBody>
      </p:sp>
      <p:sp>
        <p:nvSpPr>
          <p:cNvPr id="8195" name="内容占位符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属性选择器可以根据是否包含某属性来选取元素</a:t>
            </a:r>
          </a:p>
          <a:p>
            <a:pPr lvl="1"/>
            <a:r>
              <a:rPr lang="en-US" altLang="zh-CN" sz="2070" dirty="0">
                <a:sym typeface="+mn-ea"/>
              </a:rPr>
              <a:t>a</a:t>
            </a:r>
            <a:r>
              <a:rPr lang="zh-CN" altLang="en-US" sz="2070" dirty="0">
                <a:sym typeface="+mn-ea"/>
              </a:rPr>
              <a:t>标签带有</a:t>
            </a:r>
            <a:r>
              <a:rPr lang="en-US" altLang="zh-CN" sz="2070" dirty="0">
                <a:sym typeface="+mn-ea"/>
              </a:rPr>
              <a:t>class</a:t>
            </a:r>
            <a:r>
              <a:rPr lang="zh-CN" altLang="en-US" sz="2070" dirty="0">
                <a:sym typeface="+mn-ea"/>
              </a:rPr>
              <a:t>属性</a:t>
            </a:r>
            <a:endParaRPr lang="zh-CN" altLang="en-US" sz="2070" dirty="0"/>
          </a:p>
          <a:p>
            <a:pPr lvl="1"/>
            <a:endParaRPr lang="zh-CN" altLang="en-US" dirty="0"/>
          </a:p>
          <a:p>
            <a:pPr lvl="1"/>
            <a:endParaRPr lang="zh-CN" altLang="en-US" dirty="0"/>
          </a:p>
          <a:p>
            <a:pPr lvl="1"/>
            <a:endParaRPr lang="zh-CN" altLang="en-US" dirty="0"/>
          </a:p>
          <a:p>
            <a:pPr lvl="1"/>
            <a:endParaRPr lang="zh-CN" altLang="en-US" dirty="0"/>
          </a:p>
          <a:p>
            <a:pPr lvl="1"/>
            <a:endParaRPr lang="zh-CN" altLang="en-US" dirty="0"/>
          </a:p>
          <a:p>
            <a:endParaRPr lang="zh-CN" altLang="en-US" dirty="0"/>
          </a:p>
        </p:txBody>
      </p:sp>
      <p:sp>
        <p:nvSpPr>
          <p:cNvPr id="5" name="AutoShape 3"/>
          <p:cNvSpPr>
            <a:spLocks noChangeArrowheads="1"/>
          </p:cNvSpPr>
          <p:nvPr/>
        </p:nvSpPr>
        <p:spPr bwMode="auto">
          <a:xfrm>
            <a:off x="1150859" y="2126755"/>
            <a:ext cx="5143500" cy="300082"/>
          </a:xfrm>
          <a:prstGeom prst="roundRect">
            <a:avLst>
              <a:gd name="adj" fmla="val 0"/>
            </a:avLst>
          </a:prstGeom>
          <a:solidFill>
            <a:srgbClr val="EDF5FD"/>
          </a:solidFill>
          <a:ln w="50800" cap="flat" cmpd="sng" algn="ctr">
            <a:solidFill>
              <a:srgbClr val="0099D8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>
            <a:spAutoFit/>
          </a:bodyPr>
          <a:lstStyle/>
          <a:p>
            <a:pPr>
              <a:defRPr/>
            </a:pPr>
            <a:r>
              <a:rPr lang="en-US" sz="1350" b="1" dirty="0"/>
              <a:t>$("#news </a:t>
            </a:r>
            <a:r>
              <a:rPr lang="en-US" sz="1350" b="1" dirty="0">
                <a:solidFill>
                  <a:srgbClr val="FF0000"/>
                </a:solidFill>
              </a:rPr>
              <a:t>a[class]</a:t>
            </a:r>
            <a:r>
              <a:rPr lang="en-US" sz="1350" b="1" dirty="0"/>
              <a:t>").</a:t>
            </a:r>
            <a:r>
              <a:rPr lang="en-US" sz="1350" b="1" dirty="0" err="1"/>
              <a:t>css</a:t>
            </a:r>
            <a:r>
              <a:rPr lang="en-US" sz="1350" b="1" dirty="0"/>
              <a:t>("background","#c9cbcb");</a:t>
            </a:r>
            <a:endParaRPr lang="zh-CN" altLang="zh-CN" sz="1350" b="1" dirty="0" err="1"/>
          </a:p>
        </p:txBody>
      </p:sp>
      <p:pic>
        <p:nvPicPr>
          <p:cNvPr id="12290" name="Picture 2" descr="F:\2016年工作\ACCP8.0产品开发\jQuery\案例源码\chapter06\Chapter06截图\图6.13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2577" y="2766060"/>
            <a:ext cx="2800826" cy="1722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直接箭头连接符 15"/>
          <p:cNvCxnSpPr/>
          <p:nvPr/>
        </p:nvCxnSpPr>
        <p:spPr bwMode="auto">
          <a:xfrm>
            <a:off x="2329815" y="2334102"/>
            <a:ext cx="1419225" cy="557689"/>
          </a:xfrm>
          <a:prstGeom prst="straightConnector1">
            <a:avLst/>
          </a:prstGeom>
          <a:ln cmpd="sng">
            <a:solidFill>
              <a:srgbClr val="0099D8"/>
            </a:solidFill>
            <a:headEnd type="none"/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prstMaterial="dkEdge">
            <a:bevelT w="0" h="0"/>
            <a:contourClr>
              <a:schemeClr val="accent1">
                <a:satMod val="110000"/>
              </a:scheme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/>
          <p:nvPr/>
        </p:nvCxnSpPr>
        <p:spPr bwMode="auto">
          <a:xfrm>
            <a:off x="2329578" y="2334221"/>
            <a:ext cx="367345" cy="918102"/>
          </a:xfrm>
          <a:prstGeom prst="straightConnector1">
            <a:avLst/>
          </a:prstGeom>
          <a:ln cmpd="sng">
            <a:solidFill>
              <a:srgbClr val="0099D8"/>
            </a:solidFill>
            <a:headEnd type="none"/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prstMaterial="dkEdge">
            <a:bevelT w="0" h="0"/>
            <a:contourClr>
              <a:schemeClr val="accent1">
                <a:satMod val="110000"/>
              </a:scheme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/>
          <p:nvPr/>
        </p:nvCxnSpPr>
        <p:spPr bwMode="auto">
          <a:xfrm>
            <a:off x="2329815" y="2334102"/>
            <a:ext cx="50959" cy="1917859"/>
          </a:xfrm>
          <a:prstGeom prst="straightConnector1">
            <a:avLst/>
          </a:prstGeom>
          <a:ln cmpd="sng">
            <a:solidFill>
              <a:srgbClr val="0099D8"/>
            </a:solidFill>
            <a:headEnd type="none"/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prstMaterial="dkEdge">
            <a:bevelT w="0" h="0"/>
            <a:contourClr>
              <a:schemeClr val="accent1">
                <a:satMod val="110000"/>
              </a:scheme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BC5206A-ADF5-4C83-8173-BFA54A7157A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34</a:t>
            </a:fld>
            <a:r>
              <a:rPr lang="en-US" altLang="zh-CN" dirty="0"/>
              <a:t>/62</a:t>
            </a:r>
            <a:endParaRPr lang="en-US" dirty="0"/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40ED2490-2E71-4008-97C6-B9E98C3C36E5}"/>
              </a:ext>
            </a:extLst>
          </p:cNvPr>
          <p:cNvGrpSpPr/>
          <p:nvPr/>
        </p:nvGrpSpPr>
        <p:grpSpPr>
          <a:xfrm>
            <a:off x="2372886" y="4706626"/>
            <a:ext cx="3132349" cy="321469"/>
            <a:chOff x="2555776" y="4614386"/>
            <a:chExt cx="3132349" cy="321469"/>
          </a:xfrm>
        </p:grpSpPr>
        <p:sp>
          <p:nvSpPr>
            <p:cNvPr id="19" name="圆角矩形 7">
              <a:extLst>
                <a:ext uri="{FF2B5EF4-FFF2-40B4-BE49-F238E27FC236}">
                  <a16:creationId xmlns:a16="http://schemas.microsoft.com/office/drawing/2014/main" id="{E1BFDC65-E944-4AEA-B53B-5EE18B087EE5}"/>
                </a:ext>
              </a:extLst>
            </p:cNvPr>
            <p:cNvSpPr/>
            <p:nvPr/>
          </p:nvSpPr>
          <p:spPr bwMode="auto">
            <a:xfrm>
              <a:off x="2555776" y="4614386"/>
              <a:ext cx="342601" cy="321469"/>
            </a:xfrm>
            <a:prstGeom prst="roundRect">
              <a:avLst/>
            </a:prstGeom>
            <a:solidFill>
              <a:srgbClr val="0099D8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>
              <a:defPPr>
                <a:defRPr lang="zh-CN">
                  <a:solidFill>
                    <a:schemeClr val="tx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sz="1350"/>
            </a:p>
          </p:txBody>
        </p:sp>
        <p:sp>
          <p:nvSpPr>
            <p:cNvPr id="21" name="圆角矩形 8">
              <a:extLst>
                <a:ext uri="{FF2B5EF4-FFF2-40B4-BE49-F238E27FC236}">
                  <a16:creationId xmlns:a16="http://schemas.microsoft.com/office/drawing/2014/main" id="{952D4DF7-608C-4ACB-B05F-9BEF5165B448}"/>
                </a:ext>
              </a:extLst>
            </p:cNvPr>
            <p:cNvSpPr/>
            <p:nvPr/>
          </p:nvSpPr>
          <p:spPr bwMode="auto">
            <a:xfrm>
              <a:off x="2947320" y="4614386"/>
              <a:ext cx="2740805" cy="321469"/>
            </a:xfrm>
            <a:prstGeom prst="roundRect">
              <a:avLst/>
            </a:prstGeom>
            <a:solidFill>
              <a:srgbClr val="0099D8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>
              <a:defPPr>
                <a:defRPr lang="zh-CN">
                  <a:solidFill>
                    <a:schemeClr val="tx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sz="1350"/>
            </a:p>
          </p:txBody>
        </p:sp>
        <p:pic>
          <p:nvPicPr>
            <p:cNvPr id="22" name="Picture 8" descr="说话气泡new">
              <a:extLst>
                <a:ext uri="{FF2B5EF4-FFF2-40B4-BE49-F238E27FC236}">
                  <a16:creationId xmlns:a16="http://schemas.microsoft.com/office/drawing/2014/main" id="{4D62C3EB-AEA7-4E52-B2DA-0CE829599C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55776" y="4644057"/>
              <a:ext cx="391544" cy="256555"/>
            </a:xfrm>
            <a:prstGeom prst="rect">
              <a:avLst/>
            </a:prstGeom>
            <a:noFill/>
            <a:ln>
              <a:noFill/>
            </a:ln>
            <a:effectLst>
              <a:prstShdw prst="shdw13" dist="12700" dir="10800000">
                <a:srgbClr val="0099FF">
                  <a:alpha val="50000"/>
                </a:srgbClr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3" name="TextBox 10">
              <a:extLst>
                <a:ext uri="{FF2B5EF4-FFF2-40B4-BE49-F238E27FC236}">
                  <a16:creationId xmlns:a16="http://schemas.microsoft.com/office/drawing/2014/main" id="{45E7B8FC-5223-4BED-8181-A155985038D4}"/>
                </a:ext>
              </a:extLst>
            </p:cNvPr>
            <p:cNvSpPr txBox="1"/>
            <p:nvPr/>
          </p:nvSpPr>
          <p:spPr bwMode="auto">
            <a:xfrm>
              <a:off x="3141318" y="4647723"/>
              <a:ext cx="2258952" cy="276999"/>
            </a:xfrm>
            <a:prstGeom prst="rect">
              <a:avLst/>
            </a:prstGeom>
            <a:noFill/>
            <a:effectLst/>
          </p:spPr>
          <p:txBody>
            <a:bodyPr wrap="non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zh-CN" altLang="en-US" sz="1200" b="1" spc="225" dirty="0">
                  <a:solidFill>
                    <a:srgbClr val="FBFF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演示示例</a:t>
              </a:r>
              <a:r>
                <a:rPr lang="en-US" altLang="zh-CN" sz="1200" b="1" spc="225" dirty="0">
                  <a:solidFill>
                    <a:srgbClr val="FBFF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05</a:t>
              </a:r>
              <a:r>
                <a:rPr lang="zh-CN" altLang="en-US" sz="1200" b="1" spc="225" dirty="0">
                  <a:solidFill>
                    <a:srgbClr val="FBFF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：属性选择器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altLang="zh-CN"/>
            </a:br>
            <a:r>
              <a:rPr sz="2775" dirty="0">
                <a:sym typeface="+mn-ea"/>
              </a:rPr>
              <a:t>根据属性值获取元素</a:t>
            </a:r>
            <a:r>
              <a:rPr lang="en-US" sz="2775" dirty="0">
                <a:sym typeface="+mn-ea"/>
              </a:rPr>
              <a:t>2-1</a:t>
            </a:r>
            <a:br>
              <a:rPr lang="zh-CN" altLang="en-US"/>
            </a:br>
            <a:endParaRPr lang="zh-CN" altLang="en-US"/>
          </a:p>
        </p:txBody>
      </p:sp>
      <p:sp>
        <p:nvSpPr>
          <p:cNvPr id="8195" name="内容占位符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  <a:defRPr/>
            </a:pPr>
            <a:r>
              <a:rPr lang="zh-CN" altLang="en-US" sz="2381" dirty="0">
                <a:sym typeface="+mn-ea"/>
              </a:rPr>
              <a:t>属性选择器可以根据属性的值来选取元素</a:t>
            </a:r>
            <a:endParaRPr lang="en-US" altLang="zh-CN" sz="2381" dirty="0"/>
          </a:p>
          <a:p>
            <a:pPr lvl="1">
              <a:lnSpc>
                <a:spcPct val="150000"/>
              </a:lnSpc>
              <a:defRPr/>
            </a:pPr>
            <a:r>
              <a:rPr lang="en-US" altLang="zh-CN" sz="2381" dirty="0">
                <a:sym typeface="+mn-ea"/>
              </a:rPr>
              <a:t>class</a:t>
            </a:r>
            <a:r>
              <a:rPr lang="zh-CN" altLang="en-US" sz="2381" dirty="0">
                <a:sym typeface="+mn-ea"/>
              </a:rPr>
              <a:t>属性值为</a:t>
            </a:r>
            <a:r>
              <a:rPr lang="en-US" altLang="zh-CN" sz="2381" dirty="0">
                <a:sym typeface="+mn-ea"/>
              </a:rPr>
              <a:t>hot</a:t>
            </a:r>
            <a:endParaRPr lang="zh-CN" altLang="en-US" dirty="0"/>
          </a:p>
          <a:p>
            <a:pPr lvl="1"/>
            <a:endParaRPr lang="zh-CN" altLang="en-US" dirty="0"/>
          </a:p>
          <a:p>
            <a:pPr lvl="1"/>
            <a:endParaRPr lang="zh-CN" altLang="en-US" dirty="0"/>
          </a:p>
          <a:p>
            <a:pPr lvl="1"/>
            <a:endParaRPr lang="zh-CN" altLang="en-US" dirty="0"/>
          </a:p>
          <a:p>
            <a:pPr lvl="1"/>
            <a:endParaRPr lang="zh-CN" altLang="en-US" dirty="0"/>
          </a:p>
          <a:p>
            <a:endParaRPr lang="zh-CN" altLang="en-US" dirty="0"/>
          </a:p>
        </p:txBody>
      </p:sp>
      <p:sp>
        <p:nvSpPr>
          <p:cNvPr id="5" name="AutoShape 3"/>
          <p:cNvSpPr>
            <a:spLocks noChangeArrowheads="1"/>
          </p:cNvSpPr>
          <p:nvPr/>
        </p:nvSpPr>
        <p:spPr bwMode="auto">
          <a:xfrm>
            <a:off x="1322309" y="2177864"/>
            <a:ext cx="5143500" cy="300082"/>
          </a:xfrm>
          <a:prstGeom prst="roundRect">
            <a:avLst>
              <a:gd name="adj" fmla="val 0"/>
            </a:avLst>
          </a:prstGeom>
          <a:solidFill>
            <a:srgbClr val="EDF5FD"/>
          </a:solidFill>
          <a:ln w="50800" cap="flat" cmpd="sng" algn="ctr">
            <a:solidFill>
              <a:srgbClr val="0099D8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>
            <a:spAutoFit/>
          </a:bodyPr>
          <a:lstStyle/>
          <a:p>
            <a:pPr>
              <a:defRPr/>
            </a:pPr>
            <a:r>
              <a:rPr lang="en-US" sz="1350" b="1" dirty="0"/>
              <a:t>$("#news </a:t>
            </a:r>
            <a:r>
              <a:rPr lang="en-US" sz="1350" b="1" dirty="0">
                <a:solidFill>
                  <a:srgbClr val="FF0000"/>
                </a:solidFill>
              </a:rPr>
              <a:t>a[class='hot']</a:t>
            </a:r>
            <a:r>
              <a:rPr lang="en-US" sz="1350" b="1" dirty="0"/>
              <a:t>").</a:t>
            </a:r>
            <a:r>
              <a:rPr lang="en-US" sz="1350" b="1" dirty="0" err="1"/>
              <a:t>css</a:t>
            </a:r>
            <a:r>
              <a:rPr lang="en-US" sz="1350" b="1" dirty="0"/>
              <a:t>("background","#c9cbcb");</a:t>
            </a:r>
            <a:endParaRPr lang="zh-CN" altLang="zh-CN" sz="1350" b="1" dirty="0" err="1"/>
          </a:p>
        </p:txBody>
      </p:sp>
      <p:pic>
        <p:nvPicPr>
          <p:cNvPr id="13314" name="Picture 2" descr="F:\2016年工作\ACCP8.0产品开发\jQuery\案例源码\chapter06\Chapter06截图\图6.14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1658" y="2563177"/>
            <a:ext cx="2884170" cy="1896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直接箭头连接符 16"/>
          <p:cNvCxnSpPr/>
          <p:nvPr/>
        </p:nvCxnSpPr>
        <p:spPr bwMode="auto">
          <a:xfrm>
            <a:off x="2868372" y="2455280"/>
            <a:ext cx="216024" cy="702078"/>
          </a:xfrm>
          <a:prstGeom prst="straightConnector1">
            <a:avLst/>
          </a:prstGeom>
          <a:ln cmpd="sng">
            <a:solidFill>
              <a:srgbClr val="0099D8"/>
            </a:solidFill>
            <a:headEnd type="none"/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prstMaterial="dkEdge">
            <a:bevelT w="0" h="0"/>
            <a:contourClr>
              <a:schemeClr val="accent1">
                <a:satMod val="110000"/>
              </a:scheme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27B409BF-84E3-4F6B-A41C-CDB68265718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35</a:t>
            </a:fld>
            <a:r>
              <a:rPr lang="en-US" altLang="zh-CN" dirty="0"/>
              <a:t>/62</a:t>
            </a:r>
            <a:endParaRPr lang="en-US" dirty="0"/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8EC27FBA-E1CF-4C6D-B8C1-8CEA6907ED06}"/>
              </a:ext>
            </a:extLst>
          </p:cNvPr>
          <p:cNvGrpSpPr/>
          <p:nvPr/>
        </p:nvGrpSpPr>
        <p:grpSpPr>
          <a:xfrm>
            <a:off x="2372886" y="4706626"/>
            <a:ext cx="3132349" cy="321469"/>
            <a:chOff x="2555776" y="4614386"/>
            <a:chExt cx="3132349" cy="321469"/>
          </a:xfrm>
        </p:grpSpPr>
        <p:sp>
          <p:nvSpPr>
            <p:cNvPr id="15" name="圆角矩形 7">
              <a:extLst>
                <a:ext uri="{FF2B5EF4-FFF2-40B4-BE49-F238E27FC236}">
                  <a16:creationId xmlns:a16="http://schemas.microsoft.com/office/drawing/2014/main" id="{2DF94F32-7E9C-49D8-8196-1E3FCE884DD4}"/>
                </a:ext>
              </a:extLst>
            </p:cNvPr>
            <p:cNvSpPr/>
            <p:nvPr/>
          </p:nvSpPr>
          <p:spPr bwMode="auto">
            <a:xfrm>
              <a:off x="2555776" y="4614386"/>
              <a:ext cx="342601" cy="321469"/>
            </a:xfrm>
            <a:prstGeom prst="roundRect">
              <a:avLst/>
            </a:prstGeom>
            <a:solidFill>
              <a:srgbClr val="0099D8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>
              <a:defPPr>
                <a:defRPr lang="zh-CN">
                  <a:solidFill>
                    <a:schemeClr val="tx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sz="1350"/>
            </a:p>
          </p:txBody>
        </p:sp>
        <p:sp>
          <p:nvSpPr>
            <p:cNvPr id="16" name="圆角矩形 8">
              <a:extLst>
                <a:ext uri="{FF2B5EF4-FFF2-40B4-BE49-F238E27FC236}">
                  <a16:creationId xmlns:a16="http://schemas.microsoft.com/office/drawing/2014/main" id="{C244814A-E76F-40CA-AF9B-943FC50279E0}"/>
                </a:ext>
              </a:extLst>
            </p:cNvPr>
            <p:cNvSpPr/>
            <p:nvPr/>
          </p:nvSpPr>
          <p:spPr bwMode="auto">
            <a:xfrm>
              <a:off x="2947320" y="4614386"/>
              <a:ext cx="2740805" cy="321469"/>
            </a:xfrm>
            <a:prstGeom prst="roundRect">
              <a:avLst/>
            </a:prstGeom>
            <a:solidFill>
              <a:srgbClr val="0099D8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>
              <a:defPPr>
                <a:defRPr lang="zh-CN">
                  <a:solidFill>
                    <a:schemeClr val="tx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sz="1350"/>
            </a:p>
          </p:txBody>
        </p:sp>
        <p:pic>
          <p:nvPicPr>
            <p:cNvPr id="18" name="Picture 8" descr="说话气泡new">
              <a:extLst>
                <a:ext uri="{FF2B5EF4-FFF2-40B4-BE49-F238E27FC236}">
                  <a16:creationId xmlns:a16="http://schemas.microsoft.com/office/drawing/2014/main" id="{D5D3AC99-321B-47AE-A868-0423B1BD24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55776" y="4644057"/>
              <a:ext cx="391544" cy="256555"/>
            </a:xfrm>
            <a:prstGeom prst="rect">
              <a:avLst/>
            </a:prstGeom>
            <a:noFill/>
            <a:ln>
              <a:noFill/>
            </a:ln>
            <a:effectLst>
              <a:prstShdw prst="shdw13" dist="12700" dir="10800000">
                <a:srgbClr val="0099FF">
                  <a:alpha val="50000"/>
                </a:srgbClr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" name="TextBox 10">
              <a:extLst>
                <a:ext uri="{FF2B5EF4-FFF2-40B4-BE49-F238E27FC236}">
                  <a16:creationId xmlns:a16="http://schemas.microsoft.com/office/drawing/2014/main" id="{35BDF028-97CB-4D1E-87FB-DFF76510E95A}"/>
                </a:ext>
              </a:extLst>
            </p:cNvPr>
            <p:cNvSpPr txBox="1"/>
            <p:nvPr/>
          </p:nvSpPr>
          <p:spPr bwMode="auto">
            <a:xfrm>
              <a:off x="3141318" y="4647723"/>
              <a:ext cx="2258952" cy="276999"/>
            </a:xfrm>
            <a:prstGeom prst="rect">
              <a:avLst/>
            </a:prstGeom>
            <a:noFill/>
            <a:effectLst/>
          </p:spPr>
          <p:txBody>
            <a:bodyPr wrap="non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zh-CN" altLang="en-US" sz="1200" b="1" spc="225" dirty="0">
                  <a:solidFill>
                    <a:srgbClr val="FBFF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演示示例</a:t>
              </a:r>
              <a:r>
                <a:rPr lang="en-US" altLang="zh-CN" sz="1200" b="1" spc="225" dirty="0">
                  <a:solidFill>
                    <a:srgbClr val="FBFF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05</a:t>
              </a:r>
              <a:r>
                <a:rPr lang="zh-CN" altLang="en-US" sz="1200" b="1" spc="225" dirty="0">
                  <a:solidFill>
                    <a:srgbClr val="FBFF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：属性选择器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altLang="zh-CN"/>
            </a:br>
            <a:r>
              <a:rPr sz="2775" dirty="0">
                <a:sym typeface="+mn-ea"/>
              </a:rPr>
              <a:t>根据属性值获取元素</a:t>
            </a:r>
            <a:r>
              <a:rPr lang="en-US" sz="2775" dirty="0">
                <a:sym typeface="+mn-ea"/>
              </a:rPr>
              <a:t>2-2</a:t>
            </a:r>
            <a:br>
              <a:rPr lang="zh-CN" altLang="en-US"/>
            </a:br>
            <a:endParaRPr lang="zh-CN" altLang="en-US"/>
          </a:p>
        </p:txBody>
      </p:sp>
      <p:sp>
        <p:nvSpPr>
          <p:cNvPr id="8195" name="内容占位符 2"/>
          <p:cNvSpPr>
            <a:spLocks noGrp="1" noChangeArrowheads="1"/>
          </p:cNvSpPr>
          <p:nvPr>
            <p:ph idx="1"/>
          </p:nvPr>
        </p:nvSpPr>
        <p:spPr>
          <a:xfrm>
            <a:off x="578644" y="981075"/>
            <a:ext cx="8335804" cy="3613785"/>
          </a:xfrm>
        </p:spPr>
        <p:txBody>
          <a:bodyPr/>
          <a:lstStyle/>
          <a:p>
            <a:pPr>
              <a:defRPr/>
            </a:pPr>
            <a:r>
              <a:rPr lang="zh-CN" altLang="en-US" sz="2381" dirty="0">
                <a:sym typeface="+mn-ea"/>
              </a:rPr>
              <a:t>属性选择器可以指定选取不等于属性是某个特定值的元素</a:t>
            </a:r>
            <a:endParaRPr lang="en-US" altLang="zh-CN" sz="2381" dirty="0"/>
          </a:p>
          <a:p>
            <a:pPr lvl="1">
              <a:defRPr/>
            </a:pPr>
            <a:r>
              <a:rPr lang="en-US" altLang="zh-CN" sz="2381" dirty="0">
                <a:sym typeface="+mn-ea"/>
              </a:rPr>
              <a:t>class</a:t>
            </a:r>
            <a:r>
              <a:rPr lang="zh-CN" altLang="en-US" sz="2381" dirty="0">
                <a:sym typeface="+mn-ea"/>
              </a:rPr>
              <a:t>值不等于</a:t>
            </a:r>
            <a:r>
              <a:rPr lang="en-US" altLang="zh-CN" sz="2381" dirty="0">
                <a:sym typeface="+mn-ea"/>
              </a:rPr>
              <a:t>hot</a:t>
            </a:r>
            <a:endParaRPr lang="zh-CN" altLang="en-US" dirty="0"/>
          </a:p>
          <a:p>
            <a:pPr lvl="1"/>
            <a:endParaRPr lang="zh-CN" altLang="en-US" dirty="0"/>
          </a:p>
          <a:p>
            <a:pPr lvl="1"/>
            <a:endParaRPr lang="zh-CN" altLang="en-US" dirty="0"/>
          </a:p>
          <a:p>
            <a:pPr lvl="1"/>
            <a:endParaRPr lang="zh-CN" altLang="en-US" dirty="0"/>
          </a:p>
          <a:p>
            <a:pPr lvl="1"/>
            <a:endParaRPr lang="zh-CN" altLang="en-US" dirty="0"/>
          </a:p>
          <a:p>
            <a:endParaRPr lang="zh-CN" altLang="en-US" dirty="0"/>
          </a:p>
        </p:txBody>
      </p:sp>
      <p:pic>
        <p:nvPicPr>
          <p:cNvPr id="14338" name="Picture 2" descr="F:\2016年工作\ACCP8.0产品开发\jQuery\案例源码\chapter06\Chapter06截图\图6.15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0757" y="2669857"/>
            <a:ext cx="2944178" cy="1925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utoShape 3"/>
          <p:cNvSpPr>
            <a:spLocks noChangeArrowheads="1"/>
          </p:cNvSpPr>
          <p:nvPr/>
        </p:nvSpPr>
        <p:spPr bwMode="auto">
          <a:xfrm>
            <a:off x="1219439" y="2168146"/>
            <a:ext cx="5143500" cy="300082"/>
          </a:xfrm>
          <a:prstGeom prst="roundRect">
            <a:avLst>
              <a:gd name="adj" fmla="val 0"/>
            </a:avLst>
          </a:prstGeom>
          <a:solidFill>
            <a:srgbClr val="EDF5FD"/>
          </a:solidFill>
          <a:ln w="50800" cap="flat" cmpd="sng" algn="ctr">
            <a:solidFill>
              <a:srgbClr val="0099D8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>
            <a:spAutoFit/>
          </a:bodyPr>
          <a:lstStyle/>
          <a:p>
            <a:pPr>
              <a:defRPr/>
            </a:pPr>
            <a:r>
              <a:rPr lang="en-US" sz="1350" b="1" dirty="0"/>
              <a:t>$("#news </a:t>
            </a:r>
            <a:r>
              <a:rPr lang="en-US" sz="1350" b="1" dirty="0">
                <a:solidFill>
                  <a:srgbClr val="FF0000"/>
                </a:solidFill>
              </a:rPr>
              <a:t>a[class!='hot']</a:t>
            </a:r>
            <a:r>
              <a:rPr lang="en-US" sz="1350" b="1" dirty="0"/>
              <a:t>").</a:t>
            </a:r>
            <a:r>
              <a:rPr lang="en-US" sz="1350" b="1" dirty="0" err="1"/>
              <a:t>css</a:t>
            </a:r>
            <a:r>
              <a:rPr lang="en-US" sz="1350" b="1" dirty="0"/>
              <a:t>("background","#c9cbcb");</a:t>
            </a:r>
            <a:endParaRPr lang="zh-CN" altLang="zh-CN" sz="1350" b="1" dirty="0" err="1"/>
          </a:p>
        </p:txBody>
      </p:sp>
      <p:cxnSp>
        <p:nvCxnSpPr>
          <p:cNvPr id="17" name="直接箭头连接符 16"/>
          <p:cNvCxnSpPr/>
          <p:nvPr/>
        </p:nvCxnSpPr>
        <p:spPr bwMode="auto">
          <a:xfrm>
            <a:off x="3035532" y="2445848"/>
            <a:ext cx="1512168" cy="486054"/>
          </a:xfrm>
          <a:prstGeom prst="straightConnector1">
            <a:avLst/>
          </a:prstGeom>
          <a:ln cmpd="sng">
            <a:solidFill>
              <a:srgbClr val="0099D8"/>
            </a:solidFill>
            <a:headEnd type="none"/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prstMaterial="dkEdge">
            <a:bevelT w="0" h="0"/>
            <a:contourClr>
              <a:schemeClr val="accent1">
                <a:satMod val="110000"/>
              </a:scheme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/>
          <p:nvPr/>
        </p:nvCxnSpPr>
        <p:spPr bwMode="auto">
          <a:xfrm flipH="1">
            <a:off x="2711496" y="2445848"/>
            <a:ext cx="324036" cy="1026114"/>
          </a:xfrm>
          <a:prstGeom prst="straightConnector1">
            <a:avLst/>
          </a:prstGeom>
          <a:ln cmpd="sng">
            <a:solidFill>
              <a:srgbClr val="0099D8"/>
            </a:solidFill>
            <a:headEnd type="none"/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prstMaterial="dkEdge">
            <a:bevelT w="0" h="0"/>
            <a:contourClr>
              <a:schemeClr val="accent1">
                <a:satMod val="110000"/>
              </a:scheme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CC1CA39-4267-43E3-B006-6DCAC55E974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36</a:t>
            </a:fld>
            <a:r>
              <a:rPr lang="en-US" altLang="zh-CN" dirty="0"/>
              <a:t>/62</a:t>
            </a:r>
            <a:endParaRPr lang="en-US" dirty="0"/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F2416095-F83A-4643-93FA-C9E5C3A410CA}"/>
              </a:ext>
            </a:extLst>
          </p:cNvPr>
          <p:cNvGrpSpPr/>
          <p:nvPr/>
        </p:nvGrpSpPr>
        <p:grpSpPr>
          <a:xfrm>
            <a:off x="2372886" y="4706626"/>
            <a:ext cx="3132349" cy="321469"/>
            <a:chOff x="2555776" y="4614386"/>
            <a:chExt cx="3132349" cy="321469"/>
          </a:xfrm>
        </p:grpSpPr>
        <p:sp>
          <p:nvSpPr>
            <p:cNvPr id="16" name="圆角矩形 7">
              <a:extLst>
                <a:ext uri="{FF2B5EF4-FFF2-40B4-BE49-F238E27FC236}">
                  <a16:creationId xmlns:a16="http://schemas.microsoft.com/office/drawing/2014/main" id="{100F6ADF-5269-4B7D-B296-60D4FA981527}"/>
                </a:ext>
              </a:extLst>
            </p:cNvPr>
            <p:cNvSpPr/>
            <p:nvPr/>
          </p:nvSpPr>
          <p:spPr bwMode="auto">
            <a:xfrm>
              <a:off x="2555776" y="4614386"/>
              <a:ext cx="342601" cy="321469"/>
            </a:xfrm>
            <a:prstGeom prst="roundRect">
              <a:avLst/>
            </a:prstGeom>
            <a:solidFill>
              <a:srgbClr val="0099D8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>
              <a:defPPr>
                <a:defRPr lang="zh-CN">
                  <a:solidFill>
                    <a:schemeClr val="tx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sz="1350"/>
            </a:p>
          </p:txBody>
        </p:sp>
        <p:sp>
          <p:nvSpPr>
            <p:cNvPr id="18" name="圆角矩形 8">
              <a:extLst>
                <a:ext uri="{FF2B5EF4-FFF2-40B4-BE49-F238E27FC236}">
                  <a16:creationId xmlns:a16="http://schemas.microsoft.com/office/drawing/2014/main" id="{A46FF172-7ACC-43D4-BAD5-96AB4C9B7611}"/>
                </a:ext>
              </a:extLst>
            </p:cNvPr>
            <p:cNvSpPr/>
            <p:nvPr/>
          </p:nvSpPr>
          <p:spPr bwMode="auto">
            <a:xfrm>
              <a:off x="2947320" y="4614386"/>
              <a:ext cx="2740805" cy="321469"/>
            </a:xfrm>
            <a:prstGeom prst="roundRect">
              <a:avLst/>
            </a:prstGeom>
            <a:solidFill>
              <a:srgbClr val="0099D8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>
              <a:defPPr>
                <a:defRPr lang="zh-CN">
                  <a:solidFill>
                    <a:schemeClr val="tx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sz="1350"/>
            </a:p>
          </p:txBody>
        </p:sp>
        <p:pic>
          <p:nvPicPr>
            <p:cNvPr id="20" name="Picture 8" descr="说话气泡new">
              <a:extLst>
                <a:ext uri="{FF2B5EF4-FFF2-40B4-BE49-F238E27FC236}">
                  <a16:creationId xmlns:a16="http://schemas.microsoft.com/office/drawing/2014/main" id="{4CD8A313-C4BB-4945-8FE7-21FA0FBA33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55776" y="4644057"/>
              <a:ext cx="391544" cy="256555"/>
            </a:xfrm>
            <a:prstGeom prst="rect">
              <a:avLst/>
            </a:prstGeom>
            <a:noFill/>
            <a:ln>
              <a:noFill/>
            </a:ln>
            <a:effectLst>
              <a:prstShdw prst="shdw13" dist="12700" dir="10800000">
                <a:srgbClr val="0099FF">
                  <a:alpha val="50000"/>
                </a:srgbClr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" name="TextBox 10">
              <a:extLst>
                <a:ext uri="{FF2B5EF4-FFF2-40B4-BE49-F238E27FC236}">
                  <a16:creationId xmlns:a16="http://schemas.microsoft.com/office/drawing/2014/main" id="{623793A4-8E15-4C38-8106-85C45D898A65}"/>
                </a:ext>
              </a:extLst>
            </p:cNvPr>
            <p:cNvSpPr txBox="1"/>
            <p:nvPr/>
          </p:nvSpPr>
          <p:spPr bwMode="auto">
            <a:xfrm>
              <a:off x="3141318" y="4647723"/>
              <a:ext cx="2258952" cy="276999"/>
            </a:xfrm>
            <a:prstGeom prst="rect">
              <a:avLst/>
            </a:prstGeom>
            <a:noFill/>
            <a:effectLst/>
          </p:spPr>
          <p:txBody>
            <a:bodyPr wrap="non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zh-CN" altLang="en-US" sz="1200" b="1" spc="225" dirty="0">
                  <a:solidFill>
                    <a:srgbClr val="FBFF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演示示例</a:t>
              </a:r>
              <a:r>
                <a:rPr lang="en-US" altLang="zh-CN" sz="1200" b="1" spc="225" dirty="0">
                  <a:solidFill>
                    <a:srgbClr val="FBFF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05</a:t>
              </a:r>
              <a:r>
                <a:rPr lang="zh-CN" altLang="en-US" sz="1200" b="1" spc="225" dirty="0">
                  <a:solidFill>
                    <a:srgbClr val="FBFF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：属性选择器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altLang="zh-CN"/>
            </a:br>
            <a:r>
              <a:rPr sz="2775" dirty="0">
                <a:sym typeface="+mn-ea"/>
              </a:rPr>
              <a:t>根据属性值</a:t>
            </a:r>
            <a:r>
              <a:rPr lang="zh-CN" altLang="en-US" sz="2775" dirty="0">
                <a:sym typeface="+mn-ea"/>
              </a:rPr>
              <a:t>包含特定的值获取元素</a:t>
            </a:r>
            <a:r>
              <a:rPr lang="en-US" sz="2775" dirty="0">
                <a:sym typeface="+mn-ea"/>
              </a:rPr>
              <a:t>3-1</a:t>
            </a:r>
            <a:br>
              <a:rPr lang="zh-CN" altLang="en-US"/>
            </a:br>
            <a:endParaRPr lang="zh-CN" altLang="en-US"/>
          </a:p>
        </p:txBody>
      </p:sp>
      <p:sp>
        <p:nvSpPr>
          <p:cNvPr id="8195" name="内容占位符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  <a:defRPr/>
            </a:pPr>
            <a:r>
              <a:rPr lang="zh-CN" altLang="en-US" sz="2381" dirty="0">
                <a:sym typeface="+mn-ea"/>
              </a:rPr>
              <a:t>属性选择器可以指定属性值以指定值开头的元素</a:t>
            </a:r>
            <a:endParaRPr lang="en-US" altLang="zh-CN" sz="2381" dirty="0"/>
          </a:p>
          <a:p>
            <a:pPr lvl="1">
              <a:lnSpc>
                <a:spcPct val="150000"/>
              </a:lnSpc>
              <a:defRPr/>
            </a:pPr>
            <a:r>
              <a:rPr lang="en-US" altLang="zh-CN" sz="2381" dirty="0">
                <a:sym typeface="+mn-ea"/>
              </a:rPr>
              <a:t>a</a:t>
            </a:r>
            <a:r>
              <a:rPr lang="zh-CN" altLang="en-US" sz="2381" dirty="0">
                <a:sym typeface="+mn-ea"/>
              </a:rPr>
              <a:t>标签</a:t>
            </a:r>
            <a:r>
              <a:rPr lang="en-US" altLang="zh-CN" sz="2381" dirty="0" err="1">
                <a:sym typeface="+mn-ea"/>
              </a:rPr>
              <a:t>href</a:t>
            </a:r>
            <a:r>
              <a:rPr lang="zh-CN" altLang="en-US" sz="2381" dirty="0">
                <a:sym typeface="+mn-ea"/>
              </a:rPr>
              <a:t>属性值以</a:t>
            </a:r>
            <a:r>
              <a:rPr lang="en-US" altLang="zh-CN" sz="2381" dirty="0">
                <a:sym typeface="+mn-ea"/>
              </a:rPr>
              <a:t>www</a:t>
            </a:r>
            <a:r>
              <a:rPr lang="zh-CN" altLang="en-US" sz="2381" dirty="0">
                <a:sym typeface="+mn-ea"/>
              </a:rPr>
              <a:t>开头</a:t>
            </a:r>
            <a:endParaRPr lang="zh-CN" altLang="en-US" dirty="0"/>
          </a:p>
          <a:p>
            <a:pPr lvl="1"/>
            <a:endParaRPr lang="zh-CN" altLang="en-US" dirty="0"/>
          </a:p>
          <a:p>
            <a:pPr lvl="1"/>
            <a:endParaRPr lang="zh-CN" altLang="en-US" dirty="0"/>
          </a:p>
          <a:p>
            <a:pPr lvl="1"/>
            <a:endParaRPr lang="zh-CN" altLang="en-US" dirty="0"/>
          </a:p>
          <a:p>
            <a:pPr lvl="1"/>
            <a:endParaRPr lang="zh-CN" altLang="en-US" dirty="0"/>
          </a:p>
          <a:p>
            <a:endParaRPr lang="zh-CN" altLang="en-US" dirty="0"/>
          </a:p>
        </p:txBody>
      </p:sp>
      <p:pic>
        <p:nvPicPr>
          <p:cNvPr id="15362" name="Picture 2" descr="F:\2016年工作\ACCP8.0产品开发\jQuery\案例源码\chapter06\Chapter06截图\图6.16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385" y="2806542"/>
            <a:ext cx="2670810" cy="1746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utoShape 3"/>
          <p:cNvSpPr>
            <a:spLocks noChangeArrowheads="1"/>
          </p:cNvSpPr>
          <p:nvPr/>
        </p:nvSpPr>
        <p:spPr bwMode="auto">
          <a:xfrm>
            <a:off x="1265159" y="2165288"/>
            <a:ext cx="5143500" cy="300082"/>
          </a:xfrm>
          <a:prstGeom prst="roundRect">
            <a:avLst>
              <a:gd name="adj" fmla="val 0"/>
            </a:avLst>
          </a:prstGeom>
          <a:solidFill>
            <a:srgbClr val="EDF5FD"/>
          </a:solidFill>
          <a:ln w="50800" cap="flat" cmpd="sng" algn="ctr">
            <a:solidFill>
              <a:srgbClr val="0099D8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>
            <a:spAutoFit/>
          </a:bodyPr>
          <a:lstStyle/>
          <a:p>
            <a:pPr>
              <a:defRPr/>
            </a:pPr>
            <a:r>
              <a:rPr lang="en-US" sz="1350" b="1" dirty="0"/>
              <a:t>$("#news </a:t>
            </a:r>
            <a:r>
              <a:rPr lang="en-US" sz="1350" b="1" dirty="0">
                <a:solidFill>
                  <a:srgbClr val="FF0000"/>
                </a:solidFill>
              </a:rPr>
              <a:t>a[</a:t>
            </a:r>
            <a:r>
              <a:rPr lang="en-US" sz="1350" b="1" dirty="0" err="1">
                <a:solidFill>
                  <a:srgbClr val="FF0000"/>
                </a:solidFill>
              </a:rPr>
              <a:t>href</a:t>
            </a:r>
            <a:r>
              <a:rPr lang="en-US" sz="1350" b="1" dirty="0">
                <a:solidFill>
                  <a:srgbClr val="FF0000"/>
                </a:solidFill>
              </a:rPr>
              <a:t>^='www']</a:t>
            </a:r>
            <a:r>
              <a:rPr lang="en-US" sz="1350" b="1" dirty="0"/>
              <a:t>").</a:t>
            </a:r>
            <a:r>
              <a:rPr lang="en-US" sz="1350" b="1" dirty="0" err="1"/>
              <a:t>css</a:t>
            </a:r>
            <a:r>
              <a:rPr lang="en-US" sz="1350" b="1" dirty="0"/>
              <a:t>("background","#c9cbcb");</a:t>
            </a:r>
            <a:endParaRPr lang="zh-CN" altLang="zh-CN" sz="1350" b="1" dirty="0" err="1"/>
          </a:p>
        </p:txBody>
      </p:sp>
      <p:cxnSp>
        <p:nvCxnSpPr>
          <p:cNvPr id="17" name="直接箭头连接符 16"/>
          <p:cNvCxnSpPr/>
          <p:nvPr/>
        </p:nvCxnSpPr>
        <p:spPr bwMode="auto">
          <a:xfrm>
            <a:off x="3081252" y="2388699"/>
            <a:ext cx="540060" cy="1709794"/>
          </a:xfrm>
          <a:prstGeom prst="straightConnector1">
            <a:avLst/>
          </a:prstGeom>
          <a:ln cmpd="sng">
            <a:solidFill>
              <a:srgbClr val="0099D8"/>
            </a:solidFill>
            <a:headEnd type="none"/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prstMaterial="dkEdge">
            <a:bevelT w="0" h="0"/>
            <a:contourClr>
              <a:schemeClr val="accent1">
                <a:satMod val="110000"/>
              </a:scheme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/>
          <p:nvPr/>
        </p:nvCxnSpPr>
        <p:spPr bwMode="auto">
          <a:xfrm flipH="1">
            <a:off x="2757216" y="2388699"/>
            <a:ext cx="324036" cy="1169734"/>
          </a:xfrm>
          <a:prstGeom prst="straightConnector1">
            <a:avLst/>
          </a:prstGeom>
          <a:ln cmpd="sng">
            <a:solidFill>
              <a:srgbClr val="0099D8"/>
            </a:solidFill>
            <a:headEnd type="none"/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prstMaterial="dkEdge">
            <a:bevelT w="0" h="0"/>
            <a:contourClr>
              <a:schemeClr val="accent1">
                <a:satMod val="110000"/>
              </a:scheme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92B67D4-9C54-4A1D-9723-FDF91055527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37</a:t>
            </a:fld>
            <a:r>
              <a:rPr lang="en-US" altLang="zh-CN" dirty="0"/>
              <a:t>/62</a:t>
            </a:r>
            <a:endParaRPr lang="en-US" dirty="0"/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77D7A69F-5ACD-4AAE-9F90-4952B8B9E596}"/>
              </a:ext>
            </a:extLst>
          </p:cNvPr>
          <p:cNvGrpSpPr/>
          <p:nvPr/>
        </p:nvGrpSpPr>
        <p:grpSpPr>
          <a:xfrm>
            <a:off x="2372886" y="4706626"/>
            <a:ext cx="3132349" cy="321469"/>
            <a:chOff x="2555776" y="4614386"/>
            <a:chExt cx="3132349" cy="321469"/>
          </a:xfrm>
        </p:grpSpPr>
        <p:sp>
          <p:nvSpPr>
            <p:cNvPr id="16" name="圆角矩形 7">
              <a:extLst>
                <a:ext uri="{FF2B5EF4-FFF2-40B4-BE49-F238E27FC236}">
                  <a16:creationId xmlns:a16="http://schemas.microsoft.com/office/drawing/2014/main" id="{FB11451D-C65C-41CD-8F6B-E6A2BB77036B}"/>
                </a:ext>
              </a:extLst>
            </p:cNvPr>
            <p:cNvSpPr/>
            <p:nvPr/>
          </p:nvSpPr>
          <p:spPr bwMode="auto">
            <a:xfrm>
              <a:off x="2555776" y="4614386"/>
              <a:ext cx="342601" cy="321469"/>
            </a:xfrm>
            <a:prstGeom prst="roundRect">
              <a:avLst/>
            </a:prstGeom>
            <a:solidFill>
              <a:srgbClr val="0099D8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>
              <a:defPPr>
                <a:defRPr lang="zh-CN">
                  <a:solidFill>
                    <a:schemeClr val="tx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sz="1350"/>
            </a:p>
          </p:txBody>
        </p:sp>
        <p:sp>
          <p:nvSpPr>
            <p:cNvPr id="18" name="圆角矩形 8">
              <a:extLst>
                <a:ext uri="{FF2B5EF4-FFF2-40B4-BE49-F238E27FC236}">
                  <a16:creationId xmlns:a16="http://schemas.microsoft.com/office/drawing/2014/main" id="{31A800CD-5B2C-41B3-9A3F-F975EE0E5DBB}"/>
                </a:ext>
              </a:extLst>
            </p:cNvPr>
            <p:cNvSpPr/>
            <p:nvPr/>
          </p:nvSpPr>
          <p:spPr bwMode="auto">
            <a:xfrm>
              <a:off x="2947320" y="4614386"/>
              <a:ext cx="2740805" cy="321469"/>
            </a:xfrm>
            <a:prstGeom prst="roundRect">
              <a:avLst/>
            </a:prstGeom>
            <a:solidFill>
              <a:srgbClr val="0099D8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>
              <a:defPPr>
                <a:defRPr lang="zh-CN">
                  <a:solidFill>
                    <a:schemeClr val="tx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sz="1350"/>
            </a:p>
          </p:txBody>
        </p:sp>
        <p:pic>
          <p:nvPicPr>
            <p:cNvPr id="20" name="Picture 8" descr="说话气泡new">
              <a:extLst>
                <a:ext uri="{FF2B5EF4-FFF2-40B4-BE49-F238E27FC236}">
                  <a16:creationId xmlns:a16="http://schemas.microsoft.com/office/drawing/2014/main" id="{9B978F84-1486-4758-8D5B-A4DCFB40DE6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55776" y="4644057"/>
              <a:ext cx="391544" cy="256555"/>
            </a:xfrm>
            <a:prstGeom prst="rect">
              <a:avLst/>
            </a:prstGeom>
            <a:noFill/>
            <a:ln>
              <a:noFill/>
            </a:ln>
            <a:effectLst>
              <a:prstShdw prst="shdw13" dist="12700" dir="10800000">
                <a:srgbClr val="0099FF">
                  <a:alpha val="50000"/>
                </a:srgbClr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" name="TextBox 10">
              <a:extLst>
                <a:ext uri="{FF2B5EF4-FFF2-40B4-BE49-F238E27FC236}">
                  <a16:creationId xmlns:a16="http://schemas.microsoft.com/office/drawing/2014/main" id="{142FAAD1-F12A-472F-BC4C-2992920A9153}"/>
                </a:ext>
              </a:extLst>
            </p:cNvPr>
            <p:cNvSpPr txBox="1"/>
            <p:nvPr/>
          </p:nvSpPr>
          <p:spPr bwMode="auto">
            <a:xfrm>
              <a:off x="3141318" y="4647723"/>
              <a:ext cx="2258952" cy="276999"/>
            </a:xfrm>
            <a:prstGeom prst="rect">
              <a:avLst/>
            </a:prstGeom>
            <a:noFill/>
            <a:effectLst/>
          </p:spPr>
          <p:txBody>
            <a:bodyPr wrap="non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zh-CN" altLang="en-US" sz="1200" b="1" spc="225" dirty="0">
                  <a:solidFill>
                    <a:srgbClr val="FBFF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演示示例</a:t>
              </a:r>
              <a:r>
                <a:rPr lang="en-US" altLang="zh-CN" sz="1200" b="1" spc="225" dirty="0">
                  <a:solidFill>
                    <a:srgbClr val="FBFF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05</a:t>
              </a:r>
              <a:r>
                <a:rPr lang="zh-CN" altLang="en-US" sz="1200" b="1" spc="225" dirty="0">
                  <a:solidFill>
                    <a:srgbClr val="FBFF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：属性选择器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altLang="zh-CN"/>
            </a:br>
            <a:r>
              <a:rPr sz="2775" dirty="0">
                <a:sym typeface="+mn-ea"/>
              </a:rPr>
              <a:t>根据属性值</a:t>
            </a:r>
            <a:r>
              <a:rPr lang="zh-CN" altLang="en-US" sz="2775" dirty="0">
                <a:sym typeface="+mn-ea"/>
              </a:rPr>
              <a:t>包含特定的值获取元素</a:t>
            </a:r>
            <a:r>
              <a:rPr lang="en-US" sz="2775" dirty="0">
                <a:sym typeface="+mn-ea"/>
              </a:rPr>
              <a:t>3-2</a:t>
            </a:r>
            <a:br>
              <a:rPr lang="zh-CN" altLang="en-US"/>
            </a:br>
            <a:endParaRPr lang="zh-CN" altLang="en-US"/>
          </a:p>
        </p:txBody>
      </p:sp>
      <p:sp>
        <p:nvSpPr>
          <p:cNvPr id="8195" name="内容占位符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  <a:defRPr/>
            </a:pPr>
            <a:r>
              <a:rPr lang="zh-CN" altLang="en-US" sz="2381" dirty="0">
                <a:sym typeface="+mn-ea"/>
              </a:rPr>
              <a:t>属性选择器可以指定属性值以指定值结尾的元素</a:t>
            </a:r>
            <a:endParaRPr lang="en-US" altLang="zh-CN" sz="2381" dirty="0"/>
          </a:p>
          <a:p>
            <a:pPr lvl="1">
              <a:lnSpc>
                <a:spcPct val="150000"/>
              </a:lnSpc>
              <a:defRPr/>
            </a:pPr>
            <a:r>
              <a:rPr lang="en-US" altLang="zh-CN" sz="2381" dirty="0">
                <a:sym typeface="+mn-ea"/>
              </a:rPr>
              <a:t>a</a:t>
            </a:r>
            <a:r>
              <a:rPr lang="zh-CN" altLang="en-US" sz="2381" dirty="0">
                <a:sym typeface="+mn-ea"/>
              </a:rPr>
              <a:t>标签</a:t>
            </a:r>
            <a:r>
              <a:rPr lang="en-US" altLang="zh-CN" sz="2381" dirty="0" err="1">
                <a:sym typeface="+mn-ea"/>
              </a:rPr>
              <a:t>href</a:t>
            </a:r>
            <a:r>
              <a:rPr lang="zh-CN" altLang="en-US" sz="2381" dirty="0">
                <a:sym typeface="+mn-ea"/>
              </a:rPr>
              <a:t>属性值以</a:t>
            </a:r>
            <a:r>
              <a:rPr lang="en-US" altLang="zh-CN" sz="2381" dirty="0">
                <a:sym typeface="+mn-ea"/>
              </a:rPr>
              <a:t>html</a:t>
            </a:r>
            <a:r>
              <a:rPr lang="zh-CN" altLang="en-US" sz="2381" dirty="0">
                <a:sym typeface="+mn-ea"/>
              </a:rPr>
              <a:t>结尾</a:t>
            </a:r>
            <a:endParaRPr lang="zh-CN" altLang="en-US" dirty="0"/>
          </a:p>
          <a:p>
            <a:pPr lvl="1"/>
            <a:endParaRPr lang="zh-CN" altLang="en-US" dirty="0"/>
          </a:p>
          <a:p>
            <a:pPr lvl="1"/>
            <a:endParaRPr lang="zh-CN" altLang="en-US" dirty="0"/>
          </a:p>
          <a:p>
            <a:pPr lvl="1"/>
            <a:endParaRPr lang="zh-CN" altLang="en-US" dirty="0"/>
          </a:p>
          <a:p>
            <a:pPr lvl="1"/>
            <a:endParaRPr lang="zh-CN" altLang="en-US" dirty="0"/>
          </a:p>
          <a:p>
            <a:endParaRPr lang="zh-CN" altLang="en-US" dirty="0"/>
          </a:p>
        </p:txBody>
      </p:sp>
      <p:pic>
        <p:nvPicPr>
          <p:cNvPr id="16386" name="Picture 2" descr="F:\2016年工作\ACCP8.0产品开发\jQuery\案例源码\chapter06\Chapter06截图\图6.17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1158" y="2661188"/>
            <a:ext cx="2818240" cy="1836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utoShape 3"/>
          <p:cNvSpPr>
            <a:spLocks noChangeArrowheads="1"/>
          </p:cNvSpPr>
          <p:nvPr/>
        </p:nvSpPr>
        <p:spPr bwMode="auto">
          <a:xfrm>
            <a:off x="1391603" y="2205834"/>
            <a:ext cx="5143500" cy="300082"/>
          </a:xfrm>
          <a:prstGeom prst="roundRect">
            <a:avLst>
              <a:gd name="adj" fmla="val 0"/>
            </a:avLst>
          </a:prstGeom>
          <a:solidFill>
            <a:srgbClr val="EDF5FD"/>
          </a:solidFill>
          <a:ln w="50800" cap="flat" cmpd="sng" algn="ctr">
            <a:solidFill>
              <a:srgbClr val="0099D8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>
            <a:spAutoFit/>
          </a:bodyPr>
          <a:lstStyle/>
          <a:p>
            <a:pPr>
              <a:defRPr/>
            </a:pPr>
            <a:r>
              <a:rPr lang="en-US" sz="1350" b="1" dirty="0"/>
              <a:t>$("#news </a:t>
            </a:r>
            <a:r>
              <a:rPr lang="en-US" sz="1350" b="1" dirty="0">
                <a:solidFill>
                  <a:srgbClr val="FF0000"/>
                </a:solidFill>
              </a:rPr>
              <a:t>a[</a:t>
            </a:r>
            <a:r>
              <a:rPr lang="en-US" sz="1350" b="1" dirty="0" err="1">
                <a:solidFill>
                  <a:srgbClr val="FF0000"/>
                </a:solidFill>
              </a:rPr>
              <a:t>href</a:t>
            </a:r>
            <a:r>
              <a:rPr lang="en-US" sz="1350" b="1" dirty="0">
                <a:solidFill>
                  <a:srgbClr val="FF0000"/>
                </a:solidFill>
              </a:rPr>
              <a:t>$='html']</a:t>
            </a:r>
            <a:r>
              <a:rPr lang="en-US" sz="1350" b="1" dirty="0"/>
              <a:t>").</a:t>
            </a:r>
            <a:r>
              <a:rPr lang="en-US" sz="1350" b="1" dirty="0" err="1"/>
              <a:t>css</a:t>
            </a:r>
            <a:r>
              <a:rPr lang="en-US" sz="1350" b="1" dirty="0"/>
              <a:t>("background","#c9cbcb");</a:t>
            </a:r>
            <a:endParaRPr lang="zh-CN" altLang="zh-CN" sz="1350" b="1" dirty="0" err="1"/>
          </a:p>
        </p:txBody>
      </p:sp>
      <p:cxnSp>
        <p:nvCxnSpPr>
          <p:cNvPr id="17" name="直接箭头连接符 16"/>
          <p:cNvCxnSpPr/>
          <p:nvPr/>
        </p:nvCxnSpPr>
        <p:spPr bwMode="auto">
          <a:xfrm flipH="1">
            <a:off x="3020854" y="2391251"/>
            <a:ext cx="26194" cy="1252538"/>
          </a:xfrm>
          <a:prstGeom prst="straightConnector1">
            <a:avLst/>
          </a:prstGeom>
          <a:ln cmpd="sng">
            <a:solidFill>
              <a:srgbClr val="0099D8"/>
            </a:solidFill>
            <a:headEnd type="none"/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prstMaterial="dkEdge">
            <a:bevelT w="0" h="0"/>
            <a:contourClr>
              <a:schemeClr val="accent1">
                <a:satMod val="110000"/>
              </a:scheme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/>
          <p:nvPr/>
        </p:nvCxnSpPr>
        <p:spPr bwMode="auto">
          <a:xfrm flipH="1">
            <a:off x="2803684" y="2391251"/>
            <a:ext cx="243364" cy="646748"/>
          </a:xfrm>
          <a:prstGeom prst="straightConnector1">
            <a:avLst/>
          </a:prstGeom>
          <a:ln cmpd="sng">
            <a:solidFill>
              <a:srgbClr val="0099D8"/>
            </a:solidFill>
            <a:headEnd type="none"/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prstMaterial="dkEdge">
            <a:bevelT w="0" h="0"/>
            <a:contourClr>
              <a:schemeClr val="accent1">
                <a:satMod val="110000"/>
              </a:scheme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/>
          <p:nvPr/>
        </p:nvCxnSpPr>
        <p:spPr bwMode="auto">
          <a:xfrm>
            <a:off x="3047048" y="2391251"/>
            <a:ext cx="453866" cy="1858328"/>
          </a:xfrm>
          <a:prstGeom prst="straightConnector1">
            <a:avLst/>
          </a:prstGeom>
          <a:ln cmpd="sng">
            <a:solidFill>
              <a:srgbClr val="0099D8"/>
            </a:solidFill>
            <a:headEnd type="none"/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prstMaterial="dkEdge">
            <a:bevelT w="0" h="0"/>
            <a:contourClr>
              <a:schemeClr val="accent1">
                <a:satMod val="110000"/>
              </a:scheme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3F909B5-206A-42E9-9E50-DCA38EEAA7C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38</a:t>
            </a:fld>
            <a:r>
              <a:rPr lang="en-US" altLang="zh-CN" dirty="0"/>
              <a:t>/62</a:t>
            </a:r>
            <a:endParaRPr lang="en-US" dirty="0"/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42290BAB-F38F-4737-AAFD-C5F6E17F360C}"/>
              </a:ext>
            </a:extLst>
          </p:cNvPr>
          <p:cNvGrpSpPr/>
          <p:nvPr/>
        </p:nvGrpSpPr>
        <p:grpSpPr>
          <a:xfrm>
            <a:off x="2372886" y="4706626"/>
            <a:ext cx="3132349" cy="321469"/>
            <a:chOff x="2555776" y="4614386"/>
            <a:chExt cx="3132349" cy="321469"/>
          </a:xfrm>
        </p:grpSpPr>
        <p:sp>
          <p:nvSpPr>
            <p:cNvPr id="18" name="圆角矩形 7">
              <a:extLst>
                <a:ext uri="{FF2B5EF4-FFF2-40B4-BE49-F238E27FC236}">
                  <a16:creationId xmlns:a16="http://schemas.microsoft.com/office/drawing/2014/main" id="{E023B06B-5F6C-453D-9C92-FE21D92CEE9F}"/>
                </a:ext>
              </a:extLst>
            </p:cNvPr>
            <p:cNvSpPr/>
            <p:nvPr/>
          </p:nvSpPr>
          <p:spPr bwMode="auto">
            <a:xfrm>
              <a:off x="2555776" y="4614386"/>
              <a:ext cx="342601" cy="321469"/>
            </a:xfrm>
            <a:prstGeom prst="roundRect">
              <a:avLst/>
            </a:prstGeom>
            <a:solidFill>
              <a:srgbClr val="0099D8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>
              <a:defPPr>
                <a:defRPr lang="zh-CN">
                  <a:solidFill>
                    <a:schemeClr val="tx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sz="1350"/>
            </a:p>
          </p:txBody>
        </p:sp>
        <p:sp>
          <p:nvSpPr>
            <p:cNvPr id="19" name="圆角矩形 8">
              <a:extLst>
                <a:ext uri="{FF2B5EF4-FFF2-40B4-BE49-F238E27FC236}">
                  <a16:creationId xmlns:a16="http://schemas.microsoft.com/office/drawing/2014/main" id="{146D6725-2FA2-4255-91B3-38F43DC6DDD7}"/>
                </a:ext>
              </a:extLst>
            </p:cNvPr>
            <p:cNvSpPr/>
            <p:nvPr/>
          </p:nvSpPr>
          <p:spPr bwMode="auto">
            <a:xfrm>
              <a:off x="2947320" y="4614386"/>
              <a:ext cx="2740805" cy="321469"/>
            </a:xfrm>
            <a:prstGeom prst="roundRect">
              <a:avLst/>
            </a:prstGeom>
            <a:solidFill>
              <a:srgbClr val="0099D8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>
              <a:defPPr>
                <a:defRPr lang="zh-CN">
                  <a:solidFill>
                    <a:schemeClr val="tx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sz="1350"/>
            </a:p>
          </p:txBody>
        </p:sp>
        <p:pic>
          <p:nvPicPr>
            <p:cNvPr id="21" name="Picture 8" descr="说话气泡new">
              <a:extLst>
                <a:ext uri="{FF2B5EF4-FFF2-40B4-BE49-F238E27FC236}">
                  <a16:creationId xmlns:a16="http://schemas.microsoft.com/office/drawing/2014/main" id="{9142BA2B-75AA-4616-8357-E71FD0FA07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55776" y="4644057"/>
              <a:ext cx="391544" cy="256555"/>
            </a:xfrm>
            <a:prstGeom prst="rect">
              <a:avLst/>
            </a:prstGeom>
            <a:noFill/>
            <a:ln>
              <a:noFill/>
            </a:ln>
            <a:effectLst>
              <a:prstShdw prst="shdw13" dist="12700" dir="10800000">
                <a:srgbClr val="0099FF">
                  <a:alpha val="50000"/>
                </a:srgbClr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3" name="TextBox 10">
              <a:extLst>
                <a:ext uri="{FF2B5EF4-FFF2-40B4-BE49-F238E27FC236}">
                  <a16:creationId xmlns:a16="http://schemas.microsoft.com/office/drawing/2014/main" id="{72FEB74F-452A-4502-903F-398868DACDAB}"/>
                </a:ext>
              </a:extLst>
            </p:cNvPr>
            <p:cNvSpPr txBox="1"/>
            <p:nvPr/>
          </p:nvSpPr>
          <p:spPr bwMode="auto">
            <a:xfrm>
              <a:off x="3141318" y="4647723"/>
              <a:ext cx="2258952" cy="276999"/>
            </a:xfrm>
            <a:prstGeom prst="rect">
              <a:avLst/>
            </a:prstGeom>
            <a:noFill/>
            <a:effectLst/>
          </p:spPr>
          <p:txBody>
            <a:bodyPr wrap="non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zh-CN" altLang="en-US" sz="1200" b="1" spc="225" dirty="0">
                  <a:solidFill>
                    <a:srgbClr val="FBFF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演示示例</a:t>
              </a:r>
              <a:r>
                <a:rPr lang="en-US" altLang="zh-CN" sz="1200" b="1" spc="225" dirty="0">
                  <a:solidFill>
                    <a:srgbClr val="FBFF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05</a:t>
              </a:r>
              <a:r>
                <a:rPr lang="zh-CN" altLang="en-US" sz="1200" b="1" spc="225" dirty="0">
                  <a:solidFill>
                    <a:srgbClr val="FBFF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：属性选择器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altLang="zh-CN"/>
            </a:br>
            <a:r>
              <a:rPr sz="2775" dirty="0">
                <a:sym typeface="+mn-ea"/>
              </a:rPr>
              <a:t>根据属性值</a:t>
            </a:r>
            <a:r>
              <a:rPr lang="zh-CN" altLang="en-US" sz="2775" dirty="0">
                <a:sym typeface="+mn-ea"/>
              </a:rPr>
              <a:t>包含特定的值获取元素</a:t>
            </a:r>
            <a:r>
              <a:rPr lang="en-US" sz="2775" dirty="0">
                <a:sym typeface="+mn-ea"/>
              </a:rPr>
              <a:t>3-3</a:t>
            </a:r>
            <a:br>
              <a:rPr lang="zh-CN" altLang="en-US"/>
            </a:br>
            <a:endParaRPr lang="zh-CN" altLang="en-US"/>
          </a:p>
        </p:txBody>
      </p:sp>
      <p:sp>
        <p:nvSpPr>
          <p:cNvPr id="8195" name="内容占位符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  <a:defRPr/>
            </a:pPr>
            <a:r>
              <a:rPr lang="zh-CN" altLang="en-US" sz="2381" dirty="0">
                <a:sym typeface="+mn-ea"/>
              </a:rPr>
              <a:t>属性选择器可以指定属性值包含指定值的元素</a:t>
            </a:r>
            <a:endParaRPr lang="en-US" altLang="zh-CN" sz="2381" dirty="0"/>
          </a:p>
          <a:p>
            <a:pPr lvl="1">
              <a:lnSpc>
                <a:spcPct val="150000"/>
              </a:lnSpc>
              <a:defRPr/>
            </a:pPr>
            <a:r>
              <a:rPr lang="en-US" altLang="zh-CN" sz="2381" dirty="0">
                <a:sym typeface="+mn-ea"/>
              </a:rPr>
              <a:t>a</a:t>
            </a:r>
            <a:r>
              <a:rPr lang="zh-CN" altLang="en-US" sz="2381" dirty="0">
                <a:sym typeface="+mn-ea"/>
              </a:rPr>
              <a:t>标签</a:t>
            </a:r>
            <a:r>
              <a:rPr lang="en-US" altLang="zh-CN" sz="2381" dirty="0" err="1">
                <a:sym typeface="+mn-ea"/>
              </a:rPr>
              <a:t>href</a:t>
            </a:r>
            <a:r>
              <a:rPr lang="zh-CN" altLang="en-US" sz="2381" dirty="0">
                <a:sym typeface="+mn-ea"/>
              </a:rPr>
              <a:t>属性值包含“</a:t>
            </a:r>
            <a:r>
              <a:rPr lang="en-US" altLang="zh-CN" sz="2381" dirty="0">
                <a:sym typeface="+mn-ea"/>
              </a:rPr>
              <a:t>k2</a:t>
            </a:r>
            <a:r>
              <a:rPr lang="zh-CN" altLang="en-US" sz="2381" dirty="0">
                <a:sym typeface="+mn-ea"/>
              </a:rPr>
              <a:t>”的元素</a:t>
            </a:r>
            <a:endParaRPr lang="zh-CN" altLang="en-US" sz="2381" dirty="0"/>
          </a:p>
          <a:p>
            <a:endParaRPr lang="zh-CN" altLang="en-US"/>
          </a:p>
          <a:p>
            <a:pPr lvl="1"/>
            <a:endParaRPr lang="zh-CN" altLang="en-US"/>
          </a:p>
          <a:p>
            <a:pPr lvl="1"/>
            <a:endParaRPr lang="zh-CN" altLang="en-US"/>
          </a:p>
          <a:p>
            <a:pPr lvl="1"/>
            <a:endParaRPr lang="zh-CN" altLang="en-US"/>
          </a:p>
          <a:p>
            <a:pPr lvl="1"/>
            <a:endParaRPr lang="zh-CN" altLang="en-US"/>
          </a:p>
          <a:p>
            <a:endParaRPr lang="zh-CN" altLang="en-US"/>
          </a:p>
        </p:txBody>
      </p:sp>
      <p:pic>
        <p:nvPicPr>
          <p:cNvPr id="17410" name="Picture 2" descr="F:\2016年工作\ACCP8.0产品开发\jQuery\案例源码\chapter06\Chapter06截图\图6.18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9998" y="2606256"/>
            <a:ext cx="3052316" cy="1988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utoShape 3"/>
          <p:cNvSpPr>
            <a:spLocks noChangeArrowheads="1"/>
          </p:cNvSpPr>
          <p:nvPr/>
        </p:nvSpPr>
        <p:spPr bwMode="auto">
          <a:xfrm>
            <a:off x="1288733" y="2171544"/>
            <a:ext cx="5143500" cy="300082"/>
          </a:xfrm>
          <a:prstGeom prst="roundRect">
            <a:avLst>
              <a:gd name="adj" fmla="val 0"/>
            </a:avLst>
          </a:prstGeom>
          <a:solidFill>
            <a:srgbClr val="EDF5FD"/>
          </a:solidFill>
          <a:ln w="50800" cap="flat" cmpd="sng" algn="ctr">
            <a:solidFill>
              <a:srgbClr val="0099D8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>
            <a:spAutoFit/>
          </a:bodyPr>
          <a:lstStyle/>
          <a:p>
            <a:pPr>
              <a:defRPr/>
            </a:pPr>
            <a:r>
              <a:rPr lang="en-US" sz="1350" b="1" dirty="0"/>
              <a:t>$("#news </a:t>
            </a:r>
            <a:r>
              <a:rPr lang="en-US" sz="1350" b="1" dirty="0">
                <a:solidFill>
                  <a:srgbClr val="FF0000"/>
                </a:solidFill>
              </a:rPr>
              <a:t>a[</a:t>
            </a:r>
            <a:r>
              <a:rPr lang="en-US" sz="1350" b="1" dirty="0" err="1">
                <a:solidFill>
                  <a:srgbClr val="FF0000"/>
                </a:solidFill>
              </a:rPr>
              <a:t>href</a:t>
            </a:r>
            <a:r>
              <a:rPr lang="en-US" sz="1350" b="1" dirty="0">
                <a:solidFill>
                  <a:srgbClr val="FF0000"/>
                </a:solidFill>
              </a:rPr>
              <a:t>*='k2']</a:t>
            </a:r>
            <a:r>
              <a:rPr lang="en-US" sz="1350" b="1" dirty="0"/>
              <a:t>").</a:t>
            </a:r>
            <a:r>
              <a:rPr lang="en-US" sz="1350" b="1" dirty="0" err="1"/>
              <a:t>css</a:t>
            </a:r>
            <a:r>
              <a:rPr lang="en-US" sz="1350" b="1" dirty="0"/>
              <a:t>("background","#c9cbcb");</a:t>
            </a:r>
            <a:endParaRPr lang="zh-CN" altLang="zh-CN" sz="1350" b="1" dirty="0" err="1"/>
          </a:p>
        </p:txBody>
      </p:sp>
      <p:cxnSp>
        <p:nvCxnSpPr>
          <p:cNvPr id="17" name="直接箭头连接符 16"/>
          <p:cNvCxnSpPr/>
          <p:nvPr/>
        </p:nvCxnSpPr>
        <p:spPr bwMode="auto">
          <a:xfrm flipH="1">
            <a:off x="2906554" y="2356962"/>
            <a:ext cx="37624" cy="1338739"/>
          </a:xfrm>
          <a:prstGeom prst="straightConnector1">
            <a:avLst/>
          </a:prstGeom>
          <a:ln cmpd="sng">
            <a:solidFill>
              <a:srgbClr val="0099D8"/>
            </a:solidFill>
            <a:headEnd type="none"/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prstMaterial="dkEdge">
            <a:bevelT w="0" h="0"/>
            <a:contourClr>
              <a:schemeClr val="accent1">
                <a:satMod val="110000"/>
              </a:scheme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/>
          <p:nvPr/>
        </p:nvCxnSpPr>
        <p:spPr bwMode="auto">
          <a:xfrm>
            <a:off x="2944178" y="2356962"/>
            <a:ext cx="602456" cy="1933099"/>
          </a:xfrm>
          <a:prstGeom prst="straightConnector1">
            <a:avLst/>
          </a:prstGeom>
          <a:ln cmpd="sng">
            <a:solidFill>
              <a:srgbClr val="0099D8"/>
            </a:solidFill>
            <a:headEnd type="none"/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prstMaterial="dkEdge">
            <a:bevelT w="0" h="0"/>
            <a:contourClr>
              <a:schemeClr val="accent1">
                <a:satMod val="110000"/>
              </a:scheme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48D724F-07C2-4DC8-A617-B82E2A52B0B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39</a:t>
            </a:fld>
            <a:r>
              <a:rPr lang="en-US" altLang="zh-CN" dirty="0"/>
              <a:t>/62</a:t>
            </a:r>
            <a:endParaRPr lang="en-US" dirty="0"/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3FC2C070-D9F4-4B35-A917-951C0E39C9F9}"/>
              </a:ext>
            </a:extLst>
          </p:cNvPr>
          <p:cNvGrpSpPr/>
          <p:nvPr/>
        </p:nvGrpSpPr>
        <p:grpSpPr>
          <a:xfrm>
            <a:off x="2372886" y="4706626"/>
            <a:ext cx="3132349" cy="321469"/>
            <a:chOff x="2555776" y="4614386"/>
            <a:chExt cx="3132349" cy="321469"/>
          </a:xfrm>
        </p:grpSpPr>
        <p:sp>
          <p:nvSpPr>
            <p:cNvPr id="16" name="圆角矩形 7">
              <a:extLst>
                <a:ext uri="{FF2B5EF4-FFF2-40B4-BE49-F238E27FC236}">
                  <a16:creationId xmlns:a16="http://schemas.microsoft.com/office/drawing/2014/main" id="{3A2CB11C-650B-4BB2-BF07-ED8536D91F24}"/>
                </a:ext>
              </a:extLst>
            </p:cNvPr>
            <p:cNvSpPr/>
            <p:nvPr/>
          </p:nvSpPr>
          <p:spPr bwMode="auto">
            <a:xfrm>
              <a:off x="2555776" y="4614386"/>
              <a:ext cx="342601" cy="321469"/>
            </a:xfrm>
            <a:prstGeom prst="roundRect">
              <a:avLst/>
            </a:prstGeom>
            <a:solidFill>
              <a:srgbClr val="0099D8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>
              <a:defPPr>
                <a:defRPr lang="zh-CN">
                  <a:solidFill>
                    <a:schemeClr val="tx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sz="1350"/>
            </a:p>
          </p:txBody>
        </p:sp>
        <p:sp>
          <p:nvSpPr>
            <p:cNvPr id="18" name="圆角矩形 8">
              <a:extLst>
                <a:ext uri="{FF2B5EF4-FFF2-40B4-BE49-F238E27FC236}">
                  <a16:creationId xmlns:a16="http://schemas.microsoft.com/office/drawing/2014/main" id="{C64C9659-DCFD-44A3-975F-2177833AB570}"/>
                </a:ext>
              </a:extLst>
            </p:cNvPr>
            <p:cNvSpPr/>
            <p:nvPr/>
          </p:nvSpPr>
          <p:spPr bwMode="auto">
            <a:xfrm>
              <a:off x="2947320" y="4614386"/>
              <a:ext cx="2740805" cy="321469"/>
            </a:xfrm>
            <a:prstGeom prst="roundRect">
              <a:avLst/>
            </a:prstGeom>
            <a:solidFill>
              <a:srgbClr val="0099D8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>
              <a:defPPr>
                <a:defRPr lang="zh-CN">
                  <a:solidFill>
                    <a:schemeClr val="tx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sz="1350"/>
            </a:p>
          </p:txBody>
        </p:sp>
        <p:pic>
          <p:nvPicPr>
            <p:cNvPr id="19" name="Picture 8" descr="说话气泡new">
              <a:extLst>
                <a:ext uri="{FF2B5EF4-FFF2-40B4-BE49-F238E27FC236}">
                  <a16:creationId xmlns:a16="http://schemas.microsoft.com/office/drawing/2014/main" id="{5646A3D0-2FC1-4988-B1EE-6024339A46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55776" y="4644057"/>
              <a:ext cx="391544" cy="256555"/>
            </a:xfrm>
            <a:prstGeom prst="rect">
              <a:avLst/>
            </a:prstGeom>
            <a:noFill/>
            <a:ln>
              <a:noFill/>
            </a:ln>
            <a:effectLst>
              <a:prstShdw prst="shdw13" dist="12700" dir="10800000">
                <a:srgbClr val="0099FF">
                  <a:alpha val="50000"/>
                </a:srgbClr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" name="TextBox 10">
              <a:extLst>
                <a:ext uri="{FF2B5EF4-FFF2-40B4-BE49-F238E27FC236}">
                  <a16:creationId xmlns:a16="http://schemas.microsoft.com/office/drawing/2014/main" id="{77F531DA-8B06-401D-A23A-FD9D42F902DF}"/>
                </a:ext>
              </a:extLst>
            </p:cNvPr>
            <p:cNvSpPr txBox="1"/>
            <p:nvPr/>
          </p:nvSpPr>
          <p:spPr bwMode="auto">
            <a:xfrm>
              <a:off x="3141318" y="4647723"/>
              <a:ext cx="2258952" cy="276999"/>
            </a:xfrm>
            <a:prstGeom prst="rect">
              <a:avLst/>
            </a:prstGeom>
            <a:noFill/>
            <a:effectLst/>
          </p:spPr>
          <p:txBody>
            <a:bodyPr wrap="non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zh-CN" altLang="en-US" sz="1200" b="1" spc="225" dirty="0">
                  <a:solidFill>
                    <a:srgbClr val="FBFF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演示示例</a:t>
              </a:r>
              <a:r>
                <a:rPr lang="en-US" altLang="zh-CN" sz="1200" b="1" spc="225" dirty="0">
                  <a:solidFill>
                    <a:srgbClr val="FBFF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05</a:t>
              </a:r>
              <a:r>
                <a:rPr lang="zh-CN" altLang="en-US" sz="1200" b="1" spc="225" dirty="0">
                  <a:solidFill>
                    <a:srgbClr val="FBFF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：属性选择器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课程结构图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356" y="1732597"/>
            <a:ext cx="7253288" cy="1435418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995CDF0-E337-4318-BA1D-9D545DF7260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4</a:t>
            </a:fld>
            <a:r>
              <a:rPr lang="en-US" altLang="zh-CN" dirty="0"/>
              <a:t>/62</a:t>
            </a:r>
            <a:endParaRPr lang="en-US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altLang="zh-CN" dirty="0"/>
            </a:br>
            <a:r>
              <a:rPr lang="zh-CN" altLang="en-US" sz="2800" dirty="0"/>
              <a:t>练习</a:t>
            </a:r>
            <a:r>
              <a:rPr lang="en-US" altLang="zh-CN" sz="2800" dirty="0"/>
              <a:t>3</a:t>
            </a:r>
            <a:r>
              <a:rPr lang="en-US" altLang="zh-CN" sz="2775" dirty="0">
                <a:sym typeface="+mn-ea"/>
              </a:rPr>
              <a:t>—</a:t>
            </a:r>
            <a:r>
              <a:rPr lang="zh-CN" altLang="en-US" sz="2775" dirty="0">
                <a:sym typeface="+mn-ea"/>
              </a:rPr>
              <a:t>制作非缘勿扰页面特效</a:t>
            </a:r>
            <a:r>
              <a:rPr lang="en-US" altLang="zh-CN" sz="2775" dirty="0">
                <a:sym typeface="+mn-ea"/>
              </a:rPr>
              <a:t>3-1</a:t>
            </a:r>
            <a:br>
              <a:rPr lang="zh-CN" altLang="en-US" dirty="0"/>
            </a:br>
            <a:endParaRPr lang="zh-CN" altLang="en-US" dirty="0"/>
          </a:p>
        </p:txBody>
      </p:sp>
      <p:sp>
        <p:nvSpPr>
          <p:cNvPr id="8195" name="内容占位符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  <a:defRPr/>
            </a:pPr>
            <a:r>
              <a:rPr lang="zh-CN" altLang="en-US" sz="2381" dirty="0">
                <a:sym typeface="+mn-ea"/>
              </a:rPr>
              <a:t>训练要点</a:t>
            </a:r>
            <a:endParaRPr lang="en-US" altLang="zh-CN" sz="2381" dirty="0"/>
          </a:p>
          <a:p>
            <a:pPr lvl="1">
              <a:lnSpc>
                <a:spcPct val="150000"/>
              </a:lnSpc>
              <a:defRPr/>
            </a:pPr>
            <a:r>
              <a:rPr lang="zh-CN" altLang="en-US" sz="2381" dirty="0">
                <a:sym typeface="+mn-ea"/>
              </a:rPr>
              <a:t>使用属性选择器选取元素</a:t>
            </a:r>
            <a:endParaRPr lang="zh-CN" altLang="en-US" sz="2381" dirty="0"/>
          </a:p>
          <a:p>
            <a:pPr lvl="1">
              <a:lnSpc>
                <a:spcPct val="150000"/>
              </a:lnSpc>
              <a:defRPr/>
            </a:pPr>
            <a:r>
              <a:rPr lang="zh-CN" altLang="en-US" sz="2381" dirty="0">
                <a:sym typeface="+mn-ea"/>
              </a:rPr>
              <a:t>使用</a:t>
            </a:r>
            <a:r>
              <a:rPr lang="en-US" altLang="zh-CN" sz="2381" dirty="0" err="1">
                <a:sym typeface="+mn-ea"/>
              </a:rPr>
              <a:t>css</a:t>
            </a:r>
            <a:r>
              <a:rPr lang="en-US" altLang="zh-CN" sz="2381" dirty="0">
                <a:sym typeface="+mn-ea"/>
              </a:rPr>
              <a:t>( )</a:t>
            </a:r>
            <a:r>
              <a:rPr lang="zh-CN" altLang="en-US" sz="2381" dirty="0">
                <a:sym typeface="+mn-ea"/>
              </a:rPr>
              <a:t>方法或</a:t>
            </a:r>
            <a:r>
              <a:rPr lang="en-US" altLang="zh-CN" sz="2381" dirty="0" err="1">
                <a:sym typeface="+mn-ea"/>
              </a:rPr>
              <a:t>addClass</a:t>
            </a:r>
            <a:r>
              <a:rPr lang="en-US" altLang="zh-CN" sz="2381" dirty="0">
                <a:sym typeface="+mn-ea"/>
              </a:rPr>
              <a:t>( )</a:t>
            </a:r>
            <a:r>
              <a:rPr lang="zh-CN" altLang="en-US" sz="2381" dirty="0">
                <a:sym typeface="+mn-ea"/>
              </a:rPr>
              <a:t>方法为元素添加样式</a:t>
            </a:r>
            <a:endParaRPr lang="zh-CN" altLang="en-US"/>
          </a:p>
          <a:p>
            <a:pPr lvl="1"/>
            <a:endParaRPr lang="zh-CN" altLang="en-US"/>
          </a:p>
          <a:p>
            <a:pPr lvl="1"/>
            <a:endParaRPr lang="zh-CN" altLang="en-US"/>
          </a:p>
          <a:p>
            <a:pPr lvl="1"/>
            <a:endParaRPr lang="zh-CN" altLang="en-US"/>
          </a:p>
          <a:p>
            <a:pPr lvl="1"/>
            <a:endParaRPr lang="zh-CN" altLang="en-US"/>
          </a:p>
          <a:p>
            <a:endParaRPr lang="zh-CN" altLang="en-US"/>
          </a:p>
        </p:txBody>
      </p:sp>
      <p:pic>
        <p:nvPicPr>
          <p:cNvPr id="18434" name="Picture 2" descr="图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9348" y="2780824"/>
            <a:ext cx="3526631" cy="22312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09FB7CA-EB2E-4B38-8354-3EA9EEBE4BF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40</a:t>
            </a:fld>
            <a:r>
              <a:rPr lang="en-US" altLang="zh-CN" dirty="0"/>
              <a:t>/62</a:t>
            </a:r>
            <a:endParaRPr lang="en-US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altLang="zh-CN" dirty="0"/>
            </a:br>
            <a:r>
              <a:rPr lang="zh-CN" altLang="en-US" sz="2800" dirty="0"/>
              <a:t>练习</a:t>
            </a:r>
            <a:r>
              <a:rPr lang="en-US" altLang="zh-CN" sz="2800" dirty="0"/>
              <a:t>3</a:t>
            </a:r>
            <a:r>
              <a:rPr lang="en-US" altLang="zh-CN" sz="2775" dirty="0">
                <a:sym typeface="+mn-ea"/>
              </a:rPr>
              <a:t>—</a:t>
            </a:r>
            <a:r>
              <a:rPr sz="2775" dirty="0">
                <a:sym typeface="+mn-ea"/>
              </a:rPr>
              <a:t>制作非缘勿扰页面特效</a:t>
            </a:r>
            <a:r>
              <a:rPr lang="en-US" altLang="zh-CN" sz="2775" dirty="0">
                <a:sym typeface="+mn-ea"/>
              </a:rPr>
              <a:t>3-2</a:t>
            </a:r>
            <a:br>
              <a:rPr lang="zh-CN" altLang="en-US" dirty="0"/>
            </a:br>
            <a:endParaRPr lang="zh-CN" altLang="en-US" dirty="0"/>
          </a:p>
        </p:txBody>
      </p:sp>
      <p:sp>
        <p:nvSpPr>
          <p:cNvPr id="8195" name="内容占位符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sz="2100" dirty="0">
                <a:sym typeface="+mn-ea"/>
              </a:rPr>
              <a:t>需求说明</a:t>
            </a:r>
          </a:p>
          <a:p>
            <a:pPr lvl="1">
              <a:defRPr/>
            </a:pPr>
            <a:r>
              <a:rPr lang="zh-CN" altLang="en-US" sz="1800" dirty="0">
                <a:sym typeface="+mn-ea"/>
              </a:rPr>
              <a:t>单击标题“非缘勿扰”，</a:t>
            </a:r>
            <a:r>
              <a:rPr lang="en-US" altLang="zh-CN" sz="1800" dirty="0">
                <a:sym typeface="+mn-ea"/>
              </a:rPr>
              <a:t>&lt;</a:t>
            </a:r>
            <a:r>
              <a:rPr lang="en-US" altLang="zh-CN" sz="1800" dirty="0" err="1">
                <a:sym typeface="+mn-ea"/>
              </a:rPr>
              <a:t>dd</a:t>
            </a:r>
            <a:r>
              <a:rPr lang="en-US" altLang="zh-CN" sz="1800" dirty="0">
                <a:sym typeface="+mn-ea"/>
              </a:rPr>
              <a:t>&gt;</a:t>
            </a:r>
            <a:r>
              <a:rPr lang="zh-CN" altLang="en-US" sz="1800" dirty="0">
                <a:sym typeface="+mn-ea"/>
              </a:rPr>
              <a:t>元素中有</a:t>
            </a:r>
            <a:r>
              <a:rPr lang="en-US" altLang="zh-CN" sz="1800" dirty="0">
                <a:sym typeface="+mn-ea"/>
              </a:rPr>
              <a:t>id</a:t>
            </a:r>
            <a:r>
              <a:rPr lang="zh-CN" altLang="en-US" sz="1800" dirty="0">
                <a:sym typeface="+mn-ea"/>
              </a:rPr>
              <a:t>属性的</a:t>
            </a:r>
            <a:r>
              <a:rPr lang="en-US" altLang="zh-CN" sz="1800" dirty="0">
                <a:sym typeface="+mn-ea"/>
              </a:rPr>
              <a:t>&lt;span&gt;</a:t>
            </a:r>
            <a:r>
              <a:rPr lang="zh-CN" altLang="en-US" sz="1800" dirty="0">
                <a:sym typeface="+mn-ea"/>
              </a:rPr>
              <a:t>的文本（主演、导演、标签、剧情）颜色值为</a:t>
            </a:r>
            <a:r>
              <a:rPr lang="en-US" altLang="zh-CN" sz="1800" dirty="0">
                <a:sym typeface="+mn-ea"/>
              </a:rPr>
              <a:t>#FF0099</a:t>
            </a:r>
            <a:r>
              <a:rPr lang="zh-CN" altLang="en-US" sz="1800" dirty="0">
                <a:sym typeface="+mn-ea"/>
              </a:rPr>
              <a:t>，字体加粗显示</a:t>
            </a:r>
          </a:p>
          <a:p>
            <a:pPr lvl="1">
              <a:defRPr/>
            </a:pPr>
            <a:r>
              <a:rPr lang="zh-CN" altLang="en-US" sz="1800" dirty="0">
                <a:sym typeface="+mn-ea"/>
              </a:rPr>
              <a:t>单击文本“导演”，文字“赖水清”为加粗</a:t>
            </a:r>
          </a:p>
          <a:p>
            <a:pPr lvl="1">
              <a:defRPr/>
            </a:pPr>
            <a:r>
              <a:rPr lang="zh-CN" altLang="en-US" sz="1800" dirty="0">
                <a:sym typeface="+mn-ea"/>
              </a:rPr>
              <a:t>单击文本“标签”，它之后的“苏有朋”和“</a:t>
            </a:r>
            <a:r>
              <a:rPr lang="en-US" altLang="zh-CN" sz="1800" dirty="0">
                <a:sym typeface="+mn-ea"/>
              </a:rPr>
              <a:t>2013”</a:t>
            </a:r>
            <a:r>
              <a:rPr lang="zh-CN" altLang="en-US" sz="1800" dirty="0">
                <a:sym typeface="+mn-ea"/>
              </a:rPr>
              <a:t>的背景颜色为</a:t>
            </a:r>
            <a:r>
              <a:rPr lang="en-US" altLang="zh-CN" sz="1800" dirty="0">
                <a:sym typeface="+mn-ea"/>
              </a:rPr>
              <a:t>#E0F8EA</a:t>
            </a:r>
            <a:r>
              <a:rPr lang="zh-CN" altLang="en-US" sz="1800" dirty="0">
                <a:sym typeface="+mn-ea"/>
              </a:rPr>
              <a:t>，字体颜色为</a:t>
            </a:r>
            <a:r>
              <a:rPr lang="en-US" altLang="zh-CN" sz="1800" dirty="0">
                <a:sym typeface="+mn-ea"/>
              </a:rPr>
              <a:t>#10 A14B</a:t>
            </a:r>
            <a:r>
              <a:rPr lang="zh-CN" altLang="en-US" sz="1800" dirty="0">
                <a:sym typeface="+mn-ea"/>
              </a:rPr>
              <a:t>，并且文字与背景颜色上下边缘间距为</a:t>
            </a:r>
            <a:r>
              <a:rPr lang="en-US" altLang="zh-CN" sz="1800" dirty="0">
                <a:sym typeface="+mn-ea"/>
              </a:rPr>
              <a:t>2px</a:t>
            </a:r>
            <a:r>
              <a:rPr lang="zh-CN" altLang="en-US" sz="1800" dirty="0">
                <a:sym typeface="+mn-ea"/>
              </a:rPr>
              <a:t>，左右边缘边距为</a:t>
            </a:r>
            <a:r>
              <a:rPr lang="en-US" altLang="zh-CN" sz="1800" dirty="0">
                <a:sym typeface="+mn-ea"/>
              </a:rPr>
              <a:t>8px</a:t>
            </a:r>
          </a:p>
          <a:p>
            <a:pPr lvl="1">
              <a:defRPr/>
            </a:pPr>
            <a:r>
              <a:rPr lang="zh-CN" altLang="en-US" sz="1800" dirty="0">
                <a:sym typeface="+mn-ea"/>
              </a:rPr>
              <a:t>单击图片“收藏”，弹出对话框，显示信息为“您已收藏成功！”</a:t>
            </a:r>
          </a:p>
          <a:p>
            <a:pPr lvl="1"/>
            <a:endParaRPr lang="zh-CN" altLang="en-US" sz="1800" dirty="0">
              <a:sym typeface="+mn-ea"/>
            </a:endParaRPr>
          </a:p>
          <a:p>
            <a:pPr lvl="1"/>
            <a:endParaRPr lang="zh-CN" altLang="en-US"/>
          </a:p>
          <a:p>
            <a:pPr lvl="1"/>
            <a:endParaRPr lang="zh-CN" altLang="en-US"/>
          </a:p>
          <a:p>
            <a:pPr lvl="1"/>
            <a:endParaRPr lang="zh-CN" altLang="en-US"/>
          </a:p>
          <a:p>
            <a:endParaRPr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B5D943A-846F-40A1-834A-663BFC580D5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41</a:t>
            </a:fld>
            <a:r>
              <a:rPr lang="en-US" altLang="zh-CN" dirty="0"/>
              <a:t>/62</a:t>
            </a:r>
            <a:endParaRPr lang="en-US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altLang="zh-CN" dirty="0"/>
            </a:br>
            <a:r>
              <a:rPr lang="zh-CN" altLang="en-US" sz="2800" dirty="0"/>
              <a:t>练习</a:t>
            </a:r>
            <a:r>
              <a:rPr lang="en-US" altLang="zh-CN" sz="2800" dirty="0"/>
              <a:t>3</a:t>
            </a:r>
            <a:r>
              <a:rPr lang="en-US" altLang="zh-CN" sz="2775" dirty="0">
                <a:sym typeface="+mn-ea"/>
              </a:rPr>
              <a:t>—</a:t>
            </a:r>
            <a:r>
              <a:rPr sz="2775" dirty="0">
                <a:sym typeface="+mn-ea"/>
              </a:rPr>
              <a:t>制作非缘勿扰页面特效</a:t>
            </a:r>
            <a:r>
              <a:rPr lang="en-US" altLang="zh-CN" sz="2775" dirty="0">
                <a:sym typeface="+mn-ea"/>
              </a:rPr>
              <a:t>3-3</a:t>
            </a:r>
            <a:br>
              <a:rPr lang="zh-CN" altLang="en-US" dirty="0"/>
            </a:br>
            <a:endParaRPr lang="zh-CN" altLang="en-US" dirty="0"/>
          </a:p>
        </p:txBody>
      </p:sp>
      <p:sp>
        <p:nvSpPr>
          <p:cNvPr id="8195" name="内容占位符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sz="2250" dirty="0">
                <a:sym typeface="+mn-ea"/>
              </a:rPr>
              <a:t>实现思路</a:t>
            </a:r>
          </a:p>
          <a:p>
            <a:pPr lvl="1">
              <a:defRPr/>
            </a:pPr>
            <a:r>
              <a:rPr lang="zh-CN" altLang="en-US" sz="1800" dirty="0">
                <a:sym typeface="+mn-ea"/>
              </a:rPr>
              <a:t>在新建的</a:t>
            </a:r>
            <a:r>
              <a:rPr lang="en-US" altLang="zh-CN" sz="1800" dirty="0">
                <a:sym typeface="+mn-ea"/>
              </a:rPr>
              <a:t>HTML</a:t>
            </a:r>
            <a:r>
              <a:rPr lang="zh-CN" altLang="en-US" sz="1800" dirty="0">
                <a:sym typeface="+mn-ea"/>
              </a:rPr>
              <a:t>文档中引入</a:t>
            </a:r>
            <a:r>
              <a:rPr lang="en-US" altLang="zh-CN" sz="1800" dirty="0" err="1">
                <a:sym typeface="+mn-ea"/>
              </a:rPr>
              <a:t>jQuery</a:t>
            </a:r>
            <a:r>
              <a:rPr lang="zh-CN" altLang="en-US" sz="1800" dirty="0">
                <a:sym typeface="+mn-ea"/>
              </a:rPr>
              <a:t>库</a:t>
            </a:r>
          </a:p>
          <a:p>
            <a:pPr lvl="1">
              <a:defRPr/>
            </a:pPr>
            <a:r>
              <a:rPr lang="zh-CN" altLang="en-US" sz="1800" dirty="0">
                <a:sym typeface="+mn-ea"/>
              </a:rPr>
              <a:t>使用</a:t>
            </a:r>
            <a:r>
              <a:rPr lang="en-US" altLang="zh-CN" sz="1800" dirty="0">
                <a:sym typeface="+mn-ea"/>
              </a:rPr>
              <a:t>$(document).ready( )</a:t>
            </a:r>
            <a:r>
              <a:rPr lang="zh-CN" altLang="en-US" sz="1800" dirty="0">
                <a:sym typeface="+mn-ea"/>
              </a:rPr>
              <a:t>创建文档加载事件</a:t>
            </a:r>
          </a:p>
          <a:p>
            <a:pPr lvl="1">
              <a:defRPr/>
            </a:pPr>
            <a:r>
              <a:rPr lang="zh-CN" altLang="en-US" sz="1800" dirty="0">
                <a:sym typeface="+mn-ea"/>
              </a:rPr>
              <a:t>按要求使用</a:t>
            </a:r>
            <a:r>
              <a:rPr lang="en-US" altLang="zh-CN" sz="1800" dirty="0">
                <a:sym typeface="+mn-ea"/>
              </a:rPr>
              <a:t>$( )</a:t>
            </a:r>
            <a:r>
              <a:rPr lang="zh-CN" altLang="en-US" sz="1800" dirty="0">
                <a:sym typeface="+mn-ea"/>
              </a:rPr>
              <a:t>选取所需元素</a:t>
            </a:r>
          </a:p>
          <a:p>
            <a:pPr lvl="1">
              <a:defRPr/>
            </a:pPr>
            <a:r>
              <a:rPr lang="zh-CN" altLang="en-US" sz="1800" dirty="0">
                <a:sym typeface="+mn-ea"/>
              </a:rPr>
              <a:t>为获取的元素添加单击事件，并为事件添加处理事件的方法</a:t>
            </a:r>
          </a:p>
          <a:p>
            <a:pPr lvl="1">
              <a:defRPr/>
            </a:pPr>
            <a:r>
              <a:rPr lang="zh-CN" altLang="en-US" sz="1800" dirty="0">
                <a:sym typeface="+mn-ea"/>
              </a:rPr>
              <a:t>使用</a:t>
            </a:r>
            <a:r>
              <a:rPr lang="en-US" altLang="zh-CN" sz="1800" dirty="0" err="1">
                <a:sym typeface="+mn-ea"/>
              </a:rPr>
              <a:t>css</a:t>
            </a:r>
            <a:r>
              <a:rPr lang="en-US" altLang="zh-CN" sz="1800" dirty="0">
                <a:sym typeface="+mn-ea"/>
              </a:rPr>
              <a:t>( )</a:t>
            </a:r>
            <a:r>
              <a:rPr lang="zh-CN" altLang="en-US" sz="1800" dirty="0">
                <a:sym typeface="+mn-ea"/>
              </a:rPr>
              <a:t>方法或</a:t>
            </a:r>
            <a:r>
              <a:rPr lang="en-US" altLang="zh-CN" sz="1800" dirty="0" err="1">
                <a:sym typeface="+mn-ea"/>
              </a:rPr>
              <a:t>addClass</a:t>
            </a:r>
            <a:r>
              <a:rPr lang="en-US" altLang="zh-CN" sz="1800" dirty="0">
                <a:sym typeface="+mn-ea"/>
              </a:rPr>
              <a:t>( )</a:t>
            </a:r>
            <a:r>
              <a:rPr lang="zh-CN" altLang="en-US" sz="1800" dirty="0">
                <a:sym typeface="+mn-ea"/>
              </a:rPr>
              <a:t>方法为所选取的元素添加</a:t>
            </a:r>
            <a:r>
              <a:rPr lang="en-US" altLang="zh-CN" sz="1800" dirty="0">
                <a:sym typeface="+mn-ea"/>
              </a:rPr>
              <a:t>CSS</a:t>
            </a:r>
            <a:r>
              <a:rPr lang="zh-CN" altLang="en-US" sz="1800" dirty="0">
                <a:sym typeface="+mn-ea"/>
              </a:rPr>
              <a:t>样式，使用</a:t>
            </a:r>
            <a:r>
              <a:rPr lang="en-US" altLang="zh-CN" sz="1800" dirty="0" err="1">
                <a:sym typeface="+mn-ea"/>
              </a:rPr>
              <a:t>addClass</a:t>
            </a:r>
            <a:r>
              <a:rPr lang="en-US" altLang="zh-CN" sz="1800" dirty="0">
                <a:sym typeface="+mn-ea"/>
              </a:rPr>
              <a:t>( )</a:t>
            </a:r>
            <a:r>
              <a:rPr lang="zh-CN" altLang="en-US" sz="1800" dirty="0">
                <a:sym typeface="+mn-ea"/>
              </a:rPr>
              <a:t>方法添加样式时，该样式写在样式表文件中</a:t>
            </a:r>
          </a:p>
          <a:p>
            <a:pPr lvl="1"/>
            <a:endParaRPr lang="zh-CN" altLang="en-US" dirty="0"/>
          </a:p>
          <a:p>
            <a:pPr lvl="1"/>
            <a:endParaRPr lang="zh-CN" altLang="en-US" dirty="0"/>
          </a:p>
          <a:p>
            <a:pPr lvl="1"/>
            <a:endParaRPr lang="zh-CN" altLang="en-US" dirty="0"/>
          </a:p>
          <a:p>
            <a:pPr lvl="1"/>
            <a:endParaRPr lang="zh-CN" altLang="en-US" dirty="0"/>
          </a:p>
          <a:p>
            <a:endParaRPr lang="zh-CN" altLang="en-US" dirty="0"/>
          </a:p>
        </p:txBody>
      </p:sp>
      <p:sp>
        <p:nvSpPr>
          <p:cNvPr id="588807" name="AutoShape 7"/>
          <p:cNvSpPr>
            <a:spLocks noChangeArrowheads="1"/>
          </p:cNvSpPr>
          <p:nvPr/>
        </p:nvSpPr>
        <p:spPr bwMode="auto">
          <a:xfrm>
            <a:off x="3372803" y="4581734"/>
            <a:ext cx="1703253" cy="332006"/>
          </a:xfrm>
          <a:prstGeom prst="wedgeRoundRectCallout">
            <a:avLst>
              <a:gd name="adj1" fmla="val -127"/>
              <a:gd name="adj2" fmla="val -48992"/>
              <a:gd name="adj3" fmla="val 16667"/>
            </a:avLst>
          </a:prstGeom>
          <a:solidFill>
            <a:srgbClr val="0099D8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anchor="ctr">
            <a:spAutoFit/>
          </a:bodyPr>
          <a:lstStyle/>
          <a:p>
            <a:pPr marL="0" lvl="1" indent="-214313" eaLnBrk="0" hangingPunct="0">
              <a:spcBef>
                <a:spcPct val="20000"/>
              </a:spcBef>
              <a:buClr>
                <a:srgbClr val="233DA9"/>
              </a:buClr>
              <a:buSzPct val="80000"/>
              <a:defRPr/>
            </a:pPr>
            <a:r>
              <a:rPr sz="1350" b="1" kern="0" dirty="0">
                <a:solidFill>
                  <a:schemeClr val="bg1"/>
                </a:solidFill>
                <a:latin typeface="Arial" panose="020B0604020202020204"/>
                <a:ea typeface="黑体" panose="02010609060101010101" pitchFamily="49" charset="-122"/>
              </a:rPr>
              <a:t>完成时间：</a:t>
            </a:r>
            <a:r>
              <a:rPr lang="en-US" sz="1350" b="1" kern="0" dirty="0">
                <a:solidFill>
                  <a:schemeClr val="bg1"/>
                </a:solidFill>
                <a:latin typeface="Arial" panose="020B0604020202020204"/>
                <a:ea typeface="黑体" panose="02010609060101010101" pitchFamily="49" charset="-122"/>
              </a:rPr>
              <a:t>3</a:t>
            </a:r>
            <a:r>
              <a:rPr sz="1350" b="1" kern="0" dirty="0">
                <a:solidFill>
                  <a:schemeClr val="bg1"/>
                </a:solidFill>
                <a:latin typeface="Arial" panose="020B0604020202020204"/>
                <a:ea typeface="黑体" panose="02010609060101010101" pitchFamily="49" charset="-122"/>
              </a:rPr>
              <a:t>0分钟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E97027D8-F8E3-44DE-940E-45F1626EC0D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42</a:t>
            </a:fld>
            <a:r>
              <a:rPr lang="en-US" altLang="zh-CN" dirty="0"/>
              <a:t>/62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888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8807" grpId="0" bldLvl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常见问题及解决办法</a:t>
            </a:r>
            <a:endParaRPr lang="en-US" altLang="zh-CN"/>
          </a:p>
          <a:p>
            <a:r>
              <a:rPr lang="zh-CN" altLang="en-US"/>
              <a:t>代码规范问题</a:t>
            </a:r>
          </a:p>
          <a:p>
            <a:r>
              <a:rPr lang="zh-CN" altLang="en-US"/>
              <a:t>调试技巧</a:t>
            </a:r>
            <a:endParaRPr lang="en-US" altLang="zh-CN"/>
          </a:p>
          <a:p>
            <a:endParaRPr lang="zh-CN" altLang="en-US"/>
          </a:p>
          <a:p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共性问题集中讲解</a:t>
            </a:r>
            <a:endParaRPr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B9E16AE-9932-4AAC-9EF5-8A3D6EC8B23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43</a:t>
            </a:fld>
            <a:r>
              <a:rPr lang="en-US" altLang="zh-CN" dirty="0"/>
              <a:t>/62</a:t>
            </a:r>
            <a:endParaRPr lang="en-US" dirty="0"/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3AD298C1-FC32-4151-8B73-AFAD42C4B9B5}"/>
              </a:ext>
            </a:extLst>
          </p:cNvPr>
          <p:cNvGrpSpPr/>
          <p:nvPr/>
        </p:nvGrpSpPr>
        <p:grpSpPr>
          <a:xfrm>
            <a:off x="2560320" y="3474720"/>
            <a:ext cx="4022884" cy="992505"/>
            <a:chOff x="4789" y="4099"/>
            <a:chExt cx="8447" cy="2084"/>
          </a:xfrm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D48FB5C7-54B8-41D5-B151-97344B299DA1}"/>
                </a:ext>
              </a:extLst>
            </p:cNvPr>
            <p:cNvSpPr/>
            <p:nvPr/>
          </p:nvSpPr>
          <p:spPr>
            <a:xfrm rot="2700000">
              <a:off x="5727" y="4099"/>
              <a:ext cx="395" cy="395"/>
            </a:xfrm>
            <a:prstGeom prst="rect">
              <a:avLst/>
            </a:prstGeom>
            <a:solidFill>
              <a:srgbClr val="0099D8"/>
            </a:solidFill>
            <a:ln w="57150">
              <a:solidFill>
                <a:srgbClr val="0099D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5611CC91-1429-40A7-99A4-C41108357C36}"/>
                </a:ext>
              </a:extLst>
            </p:cNvPr>
            <p:cNvSpPr/>
            <p:nvPr/>
          </p:nvSpPr>
          <p:spPr>
            <a:xfrm rot="2700000">
              <a:off x="12181" y="4530"/>
              <a:ext cx="1055" cy="1055"/>
            </a:xfrm>
            <a:prstGeom prst="rect">
              <a:avLst/>
            </a:prstGeom>
            <a:noFill/>
            <a:ln w="57150">
              <a:solidFill>
                <a:srgbClr val="0099D8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5CDBAA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0D674124-B3E9-4542-A087-D8415E69B9E7}"/>
                </a:ext>
              </a:extLst>
            </p:cNvPr>
            <p:cNvSpPr/>
            <p:nvPr/>
          </p:nvSpPr>
          <p:spPr>
            <a:xfrm rot="2700000">
              <a:off x="11207" y="5128"/>
              <a:ext cx="1055" cy="1055"/>
            </a:xfrm>
            <a:prstGeom prst="rect">
              <a:avLst/>
            </a:prstGeom>
            <a:solidFill>
              <a:srgbClr val="0099D8"/>
            </a:solidFill>
            <a:ln w="57150">
              <a:solidFill>
                <a:srgbClr val="0099D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7" name="Text Box 13">
              <a:extLst>
                <a:ext uri="{FF2B5EF4-FFF2-40B4-BE49-F238E27FC236}">
                  <a16:creationId xmlns:a16="http://schemas.microsoft.com/office/drawing/2014/main" id="{47281CCD-EF01-4B88-89FD-6189522CAAD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89" y="4521"/>
              <a:ext cx="7422" cy="1492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9525" algn="ctr">
              <a:noFill/>
              <a:miter lim="800000"/>
            </a:ln>
            <a:effectLst/>
          </p:spPr>
          <p:txBody>
            <a:bodyPr wrap="square" tIns="89100">
              <a:spAutoFit/>
            </a:bodyPr>
            <a:lstStyle/>
            <a:p>
              <a:pPr algn="ctr" eaLnBrk="0" hangingPunct="0">
                <a:defRPr/>
              </a:pPr>
              <a:r>
                <a:rPr lang="en-US" altLang="zh-CN" sz="2400" b="1" kern="0" spc="225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</a:t>
              </a:r>
              <a:r>
                <a:rPr lang="zh-CN" altLang="en-US" sz="2400" b="1" kern="0" spc="225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共性问题集中讲解</a:t>
              </a: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6442D2E1-4FAD-45BC-838F-B1FD6634DAFF}"/>
                </a:ext>
              </a:extLst>
            </p:cNvPr>
            <p:cNvSpPr/>
            <p:nvPr/>
          </p:nvSpPr>
          <p:spPr>
            <a:xfrm rot="2700000">
              <a:off x="4789" y="4594"/>
              <a:ext cx="1219" cy="1219"/>
            </a:xfrm>
            <a:prstGeom prst="rect">
              <a:avLst/>
            </a:prstGeom>
            <a:noFill/>
            <a:ln w="57150">
              <a:solidFill>
                <a:srgbClr val="0099D8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5CDBAA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2DA7401A-7C0A-4308-BB08-F26CB6F59663}"/>
                </a:ext>
              </a:extLst>
            </p:cNvPr>
            <p:cNvSpPr/>
            <p:nvPr/>
          </p:nvSpPr>
          <p:spPr>
            <a:xfrm rot="2700000">
              <a:off x="5589" y="5426"/>
              <a:ext cx="671" cy="671"/>
            </a:xfrm>
            <a:prstGeom prst="rect">
              <a:avLst/>
            </a:prstGeom>
            <a:noFill/>
            <a:ln w="57150">
              <a:solidFill>
                <a:srgbClr val="0099D8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5CDBAA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B2EBCC54-9793-493F-B2FB-F4D884109BB3}"/>
                </a:ext>
              </a:extLst>
            </p:cNvPr>
            <p:cNvSpPr/>
            <p:nvPr/>
          </p:nvSpPr>
          <p:spPr>
            <a:xfrm rot="2700000">
              <a:off x="12344" y="5852"/>
              <a:ext cx="304" cy="304"/>
            </a:xfrm>
            <a:prstGeom prst="rect">
              <a:avLst/>
            </a:prstGeom>
            <a:solidFill>
              <a:srgbClr val="0099D8"/>
            </a:solidFill>
            <a:ln w="57150">
              <a:solidFill>
                <a:srgbClr val="0099D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altLang="zh-CN"/>
            </a:br>
            <a:r>
              <a:rPr lang="zh-CN" altLang="en-US" sz="2775" dirty="0">
                <a:sym typeface="+mn-ea"/>
              </a:rPr>
              <a:t>如何实现同一个列表不同样式</a:t>
            </a:r>
            <a:br>
              <a:rPr lang="zh-CN" altLang="en-US"/>
            </a:br>
            <a:endParaRPr lang="zh-CN" altLang="en-US"/>
          </a:p>
        </p:txBody>
      </p:sp>
      <p:sp>
        <p:nvSpPr>
          <p:cNvPr id="8195" name="内容占位符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  <a:p>
            <a:pPr lvl="1"/>
            <a:endParaRPr lang="zh-CN" altLang="en-US" dirty="0"/>
          </a:p>
          <a:p>
            <a:pPr lvl="1"/>
            <a:endParaRPr lang="zh-CN" altLang="en-US" dirty="0"/>
          </a:p>
          <a:p>
            <a:pPr lvl="1"/>
            <a:endParaRPr lang="zh-CN" altLang="en-US" dirty="0"/>
          </a:p>
          <a:p>
            <a:pPr lvl="1"/>
            <a:endParaRPr lang="zh-CN" altLang="en-US" dirty="0"/>
          </a:p>
          <a:p>
            <a:pPr lvl="1"/>
            <a:endParaRPr lang="zh-CN" altLang="en-US" dirty="0"/>
          </a:p>
          <a:p>
            <a:endParaRPr lang="zh-CN" altLang="en-US" dirty="0"/>
          </a:p>
        </p:txBody>
      </p:sp>
      <p:pic>
        <p:nvPicPr>
          <p:cNvPr id="1026" name="Picture 2" descr="图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1215" y="1227989"/>
            <a:ext cx="3402378" cy="3038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AutoShape 5"/>
          <p:cNvSpPr>
            <a:spLocks noChangeArrowheads="1"/>
          </p:cNvSpPr>
          <p:nvPr/>
        </p:nvSpPr>
        <p:spPr bwMode="auto">
          <a:xfrm>
            <a:off x="5135773" y="1921741"/>
            <a:ext cx="2403593" cy="808448"/>
          </a:xfrm>
          <a:prstGeom prst="wedgeRoundRectCallout">
            <a:avLst>
              <a:gd name="adj1" fmla="val 674"/>
              <a:gd name="adj2" fmla="val 50903"/>
              <a:gd name="adj3" fmla="val 16667"/>
            </a:avLst>
          </a:prstGeom>
          <a:solidFill>
            <a:srgbClr val="0099D8"/>
          </a:solidFill>
          <a:ln w="9525" cap="flat" cmpd="sng" algn="ctr">
            <a:solidFill>
              <a:srgbClr val="00C77A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anchor="ctr">
            <a:spAutoFit/>
          </a:bodyPr>
          <a:lstStyle/>
          <a:p>
            <a:pPr eaLnBrk="0" hangingPunct="0">
              <a:lnSpc>
                <a:spcPct val="150000"/>
              </a:lnSpc>
              <a:buClr>
                <a:srgbClr val="233DA9"/>
              </a:buClr>
              <a:buSzPct val="80000"/>
              <a:defRPr/>
            </a:pPr>
            <a:r>
              <a:rPr lang="zh-CN" altLang="en-US" sz="1500" b="1" kern="0" dirty="0">
                <a:solidFill>
                  <a:schemeClr val="bg1"/>
                </a:solidFill>
                <a:latin typeface="+mn-ea"/>
              </a:rPr>
              <a:t>如何实现奇偶行不同颜色背景，首行红色字体？</a:t>
            </a:r>
          </a:p>
        </p:txBody>
      </p:sp>
      <p:cxnSp>
        <p:nvCxnSpPr>
          <p:cNvPr id="10" name="直接箭头连接符 9"/>
          <p:cNvCxnSpPr>
            <a:stCxn id="9" idx="1"/>
          </p:cNvCxnSpPr>
          <p:nvPr/>
        </p:nvCxnSpPr>
        <p:spPr bwMode="auto">
          <a:xfrm flipH="1" flipV="1">
            <a:off x="4553136" y="1904573"/>
            <a:ext cx="582637" cy="421392"/>
          </a:xfrm>
          <a:prstGeom prst="straightConnector1">
            <a:avLst/>
          </a:prstGeom>
          <a:solidFill>
            <a:srgbClr val="00C77A"/>
          </a:solidFill>
          <a:ln cmpd="sng">
            <a:solidFill>
              <a:srgbClr val="0099D8"/>
            </a:solidFill>
            <a:headEnd type="none"/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prstMaterial="dkEdge">
            <a:bevelT w="0" h="0"/>
            <a:contourClr>
              <a:schemeClr val="accent1">
                <a:satMod val="110000"/>
              </a:scheme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>
            <a:stCxn id="9" idx="1"/>
          </p:cNvCxnSpPr>
          <p:nvPr/>
        </p:nvCxnSpPr>
        <p:spPr bwMode="auto">
          <a:xfrm flipH="1">
            <a:off x="4667436" y="2325965"/>
            <a:ext cx="468337" cy="57150"/>
          </a:xfrm>
          <a:prstGeom prst="straightConnector1">
            <a:avLst/>
          </a:prstGeom>
          <a:solidFill>
            <a:srgbClr val="00C77A"/>
          </a:solidFill>
          <a:ln cmpd="sng">
            <a:solidFill>
              <a:srgbClr val="0099D8"/>
            </a:solidFill>
            <a:headEnd type="none"/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prstMaterial="dkEdge">
            <a:bevelT w="0" h="0"/>
            <a:contourClr>
              <a:schemeClr val="accent1">
                <a:satMod val="110000"/>
              </a:scheme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>
            <a:stCxn id="9" idx="1"/>
          </p:cNvCxnSpPr>
          <p:nvPr/>
        </p:nvCxnSpPr>
        <p:spPr bwMode="auto">
          <a:xfrm flipH="1">
            <a:off x="4667436" y="2325965"/>
            <a:ext cx="468337" cy="421392"/>
          </a:xfrm>
          <a:prstGeom prst="straightConnector1">
            <a:avLst/>
          </a:prstGeom>
          <a:solidFill>
            <a:srgbClr val="00C77A"/>
          </a:solidFill>
          <a:ln cmpd="sng">
            <a:solidFill>
              <a:srgbClr val="0099D8"/>
            </a:solidFill>
            <a:headEnd type="none"/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prstMaterial="dkEdge">
            <a:bevelT w="0" h="0"/>
            <a:contourClr>
              <a:schemeClr val="accent1">
                <a:satMod val="110000"/>
              </a:scheme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E3FF2C01-F249-47D1-8D2A-03638B9BBEA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44</a:t>
            </a:fld>
            <a:r>
              <a:rPr lang="en-US" altLang="zh-CN" dirty="0"/>
              <a:t>/62</a:t>
            </a:r>
            <a:endParaRPr lang="en-US" dirty="0"/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3C5A2F89-C27A-4252-BF78-D5889C2F41A3}"/>
              </a:ext>
            </a:extLst>
          </p:cNvPr>
          <p:cNvGrpSpPr/>
          <p:nvPr/>
        </p:nvGrpSpPr>
        <p:grpSpPr>
          <a:xfrm>
            <a:off x="565193" y="1039074"/>
            <a:ext cx="484187" cy="678815"/>
            <a:chOff x="950913" y="1581785"/>
            <a:chExt cx="484187" cy="678815"/>
          </a:xfrm>
        </p:grpSpPr>
        <p:sp>
          <p:nvSpPr>
            <p:cNvPr id="15" name="TextBox 65">
              <a:extLst>
                <a:ext uri="{FF2B5EF4-FFF2-40B4-BE49-F238E27FC236}">
                  <a16:creationId xmlns:a16="http://schemas.microsoft.com/office/drawing/2014/main" id="{23DF1065-888C-4105-956D-BD93F0201BDB}"/>
                </a:ext>
              </a:extLst>
            </p:cNvPr>
            <p:cNvSpPr txBox="1"/>
            <p:nvPr/>
          </p:nvSpPr>
          <p:spPr>
            <a:xfrm>
              <a:off x="950913" y="2015490"/>
              <a:ext cx="436880" cy="245110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000" b="1" dirty="0">
                  <a:solidFill>
                    <a:srgbClr val="0099D8"/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提问</a:t>
              </a:r>
            </a:p>
          </p:txBody>
        </p:sp>
        <p:pic>
          <p:nvPicPr>
            <p:cNvPr id="17" name="图片 16" descr="C:\Users\Lenovo\Desktop\icon\疑问问题.png疑问问题">
              <a:extLst>
                <a:ext uri="{FF2B5EF4-FFF2-40B4-BE49-F238E27FC236}">
                  <a16:creationId xmlns:a16="http://schemas.microsoft.com/office/drawing/2014/main" id="{1454591A-A6AD-4EB0-B17F-0171D0A601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979805" y="1581785"/>
              <a:ext cx="455295" cy="456565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altLang="zh-CN"/>
            </a:br>
            <a:r>
              <a:rPr sz="2775">
                <a:sym typeface="+mn-ea"/>
              </a:rPr>
              <a:t>过滤选择器</a:t>
            </a:r>
            <a:br>
              <a:rPr lang="zh-CN" altLang="en-US"/>
            </a:br>
            <a:endParaRPr lang="zh-CN" altLang="en-US"/>
          </a:p>
        </p:txBody>
      </p:sp>
      <p:sp>
        <p:nvSpPr>
          <p:cNvPr id="8195" name="内容占位符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  <a:defRPr/>
            </a:pPr>
            <a:r>
              <a:rPr lang="zh-CN" altLang="en-US" sz="2381" dirty="0">
                <a:sym typeface="+mn-ea"/>
              </a:rPr>
              <a:t>通过特定的过滤规则来筛选出所需的元素</a:t>
            </a:r>
            <a:endParaRPr lang="en-US" altLang="zh-CN" sz="2381" dirty="0"/>
          </a:p>
          <a:p>
            <a:pPr>
              <a:lnSpc>
                <a:spcPct val="150000"/>
              </a:lnSpc>
              <a:defRPr/>
            </a:pPr>
            <a:r>
              <a:rPr lang="zh-CN" altLang="en-US" sz="2381" dirty="0">
                <a:sym typeface="+mn-ea"/>
              </a:rPr>
              <a:t>主要分类</a:t>
            </a:r>
            <a:endParaRPr lang="en-US" altLang="zh-CN" sz="2381" dirty="0"/>
          </a:p>
          <a:p>
            <a:pPr lvl="1">
              <a:lnSpc>
                <a:spcPct val="150000"/>
              </a:lnSpc>
              <a:defRPr/>
            </a:pPr>
            <a:r>
              <a:rPr lang="zh-CN" altLang="en-US" sz="2381" dirty="0">
                <a:sym typeface="+mn-ea"/>
              </a:rPr>
              <a:t>基本过滤选择器</a:t>
            </a:r>
            <a:endParaRPr lang="en-US" altLang="zh-CN" sz="2381" dirty="0"/>
          </a:p>
          <a:p>
            <a:pPr lvl="1">
              <a:lnSpc>
                <a:spcPct val="150000"/>
              </a:lnSpc>
              <a:defRPr/>
            </a:pPr>
            <a:r>
              <a:rPr lang="zh-CN" altLang="en-US" sz="2381" dirty="0">
                <a:sym typeface="+mn-ea"/>
              </a:rPr>
              <a:t>可见性过滤选择器</a:t>
            </a:r>
            <a:endParaRPr lang="en-US" altLang="zh-CN" sz="2381" dirty="0"/>
          </a:p>
          <a:p>
            <a:pPr lvl="1">
              <a:lnSpc>
                <a:spcPct val="150000"/>
              </a:lnSpc>
              <a:defRPr/>
            </a:pPr>
            <a:r>
              <a:rPr lang="zh-CN" altLang="en-US" sz="2381" dirty="0">
                <a:sym typeface="+mn-ea"/>
              </a:rPr>
              <a:t>表单对象过滤选择器</a:t>
            </a:r>
            <a:endParaRPr lang="en-US" altLang="zh-CN" sz="2381" dirty="0"/>
          </a:p>
          <a:p>
            <a:pPr lvl="1">
              <a:lnSpc>
                <a:spcPct val="150000"/>
              </a:lnSpc>
              <a:defRPr/>
            </a:pPr>
            <a:r>
              <a:rPr lang="zh-CN" altLang="en-US" sz="2381" dirty="0">
                <a:sym typeface="+mn-ea"/>
              </a:rPr>
              <a:t>内容过滤选择器、子元素过滤选择器</a:t>
            </a:r>
            <a:r>
              <a:rPr lang="en-US" altLang="zh-CN" sz="2381" dirty="0">
                <a:sym typeface="+mn-ea"/>
              </a:rPr>
              <a:t>……</a:t>
            </a:r>
            <a:endParaRPr lang="en-US" altLang="zh-CN" sz="2381" dirty="0"/>
          </a:p>
          <a:p>
            <a:endParaRPr lang="zh-CN" altLang="en-US" dirty="0"/>
          </a:p>
          <a:p>
            <a:pPr lvl="1"/>
            <a:endParaRPr lang="zh-CN" altLang="en-US" dirty="0"/>
          </a:p>
          <a:p>
            <a:pPr lvl="1"/>
            <a:endParaRPr lang="zh-CN" altLang="en-US" dirty="0"/>
          </a:p>
          <a:p>
            <a:pPr lvl="1"/>
            <a:endParaRPr lang="zh-CN" altLang="en-US" dirty="0"/>
          </a:p>
          <a:p>
            <a:pPr lvl="1"/>
            <a:endParaRPr lang="zh-CN" altLang="en-US" dirty="0"/>
          </a:p>
          <a:p>
            <a:pPr lvl="1"/>
            <a:endParaRPr lang="zh-CN" altLang="en-US" dirty="0"/>
          </a:p>
          <a:p>
            <a:endParaRPr lang="zh-CN" altLang="en-US" dirty="0"/>
          </a:p>
        </p:txBody>
      </p:sp>
      <p:sp>
        <p:nvSpPr>
          <p:cNvPr id="9" name="AutoShape 28"/>
          <p:cNvSpPr>
            <a:spLocks noChangeArrowheads="1"/>
          </p:cNvSpPr>
          <p:nvPr/>
        </p:nvSpPr>
        <p:spPr bwMode="auto">
          <a:xfrm>
            <a:off x="4898034" y="3419568"/>
            <a:ext cx="1875235" cy="321469"/>
          </a:xfrm>
          <a:prstGeom prst="borderCallout1">
            <a:avLst>
              <a:gd name="adj1" fmla="val 111504"/>
              <a:gd name="adj2" fmla="val -33244"/>
              <a:gd name="adj3" fmla="val 38645"/>
              <a:gd name="adj4" fmla="val -92"/>
            </a:avLst>
          </a:prstGeom>
          <a:solidFill>
            <a:srgbClr val="0099D8"/>
          </a:solidFill>
          <a:ln w="38100" algn="ctr">
            <a:solidFill>
              <a:srgbClr val="0099D8"/>
            </a:solidFill>
            <a:round/>
            <a:headEnd type="triangle"/>
            <a:tailEnd type="none" w="med" len="med"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eaLnBrk="0" hangingPunct="0">
              <a:buClr>
                <a:srgbClr val="233DA9"/>
              </a:buClr>
              <a:buSzPct val="80000"/>
              <a:defRPr/>
            </a:pPr>
            <a:r>
              <a:rPr lang="zh-CN" altLang="en-US" sz="1350" b="1" kern="0" dirty="0">
                <a:solidFill>
                  <a:schemeClr val="bg1"/>
                </a:solidFill>
                <a:latin typeface="+mn-ea"/>
              </a:rPr>
              <a:t>将在后续章节中讲解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AB544A8-9E9B-4912-A9BC-A5FDB6AF353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45</a:t>
            </a:fld>
            <a:r>
              <a:rPr lang="en-US" altLang="zh-CN" dirty="0"/>
              <a:t>/62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标题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sz="2775" dirty="0">
                <a:sym typeface="+mn-ea"/>
              </a:rPr>
              <a:t>基本过滤选择器</a:t>
            </a:r>
            <a:endParaRPr lang="zh-CN" altLang="en-US"/>
          </a:p>
        </p:txBody>
      </p:sp>
      <p:sp>
        <p:nvSpPr>
          <p:cNvPr id="8195" name="内容占位符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  <a:p>
            <a:pPr lvl="1"/>
            <a:endParaRPr lang="zh-CN" altLang="en-US"/>
          </a:p>
          <a:p>
            <a:pPr lvl="1"/>
            <a:endParaRPr lang="zh-CN" altLang="en-US"/>
          </a:p>
          <a:p>
            <a:pPr lvl="1"/>
            <a:endParaRPr lang="zh-CN" altLang="en-US"/>
          </a:p>
          <a:p>
            <a:pPr lvl="1"/>
            <a:endParaRPr lang="zh-CN" altLang="en-US"/>
          </a:p>
          <a:p>
            <a:pPr lvl="1"/>
            <a:endParaRPr lang="zh-CN" altLang="en-US"/>
          </a:p>
          <a:p>
            <a:endParaRPr lang="zh-CN" altLang="en-US"/>
          </a:p>
        </p:txBody>
      </p:sp>
      <p:graphicFrame>
        <p:nvGraphicFramePr>
          <p:cNvPr id="4" name="表格 3"/>
          <p:cNvGraphicFramePr/>
          <p:nvPr>
            <p:extLst>
              <p:ext uri="{D42A27DB-BD31-4B8C-83A1-F6EECF244321}">
                <p14:modId xmlns:p14="http://schemas.microsoft.com/office/powerpoint/2010/main" val="2151216983"/>
              </p:ext>
            </p:extLst>
          </p:nvPr>
        </p:nvGraphicFramePr>
        <p:xfrm>
          <a:off x="592931" y="981076"/>
          <a:ext cx="7681914" cy="36275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01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869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147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24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14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语法</a:t>
                      </a:r>
                    </a:p>
                  </a:txBody>
                  <a:tcPr marL="51435" marR="51435" marT="0" marB="0" anchor="ctr">
                    <a:solidFill>
                      <a:srgbClr val="0099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14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描述</a:t>
                      </a:r>
                    </a:p>
                  </a:txBody>
                  <a:tcPr marL="51435" marR="51435" marT="0" marB="0" anchor="ctr">
                    <a:solidFill>
                      <a:srgbClr val="0099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14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示例</a:t>
                      </a:r>
                    </a:p>
                  </a:txBody>
                  <a:tcPr marL="51435" marR="51435" marT="0" marB="0" anchor="ctr">
                    <a:solidFill>
                      <a:srgbClr val="0099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960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fr-FR" alt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:first</a:t>
                      </a:r>
                      <a:endParaRPr lang="zh-CN" altLang="en-US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4625" marR="34625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选取第一个元素</a:t>
                      </a:r>
                    </a:p>
                  </a:txBody>
                  <a:tcPr marL="34625" marR="34625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fr-FR" altLang="en-US" sz="1400" b="1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$(" li:first" )</a:t>
                      </a:r>
                      <a:r>
                        <a:rPr lang="zh-CN" altLang="en-US" sz="1400" b="1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选取所有</a:t>
                      </a:r>
                      <a:r>
                        <a:rPr lang="fr-FR" altLang="en-US" sz="1400" b="1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&lt;li&gt;</a:t>
                      </a:r>
                      <a:r>
                        <a:rPr lang="zh-CN" altLang="en-US" sz="1400" b="1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元素中的第一个</a:t>
                      </a:r>
                      <a:r>
                        <a:rPr lang="fr-FR" altLang="en-US" sz="1400" b="1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&lt;li&gt;</a:t>
                      </a:r>
                      <a:r>
                        <a:rPr lang="zh-CN" altLang="en-US" sz="1400" b="1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元素</a:t>
                      </a:r>
                    </a:p>
                  </a:txBody>
                  <a:tcPr marL="34625" marR="34625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387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fr-FR" alt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:last</a:t>
                      </a:r>
                      <a:endParaRPr lang="zh-CN" altLang="en-US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4625" marR="34625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选取最后一个元素</a:t>
                      </a:r>
                    </a:p>
                  </a:txBody>
                  <a:tcPr marL="34625" marR="34625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fr-FR" alt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$(" li:last" )</a:t>
                      </a:r>
                      <a:r>
                        <a:rPr lang="zh-CN" alt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选取所有</a:t>
                      </a:r>
                      <a:r>
                        <a:rPr lang="fr-FR" alt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&lt;li&gt;</a:t>
                      </a:r>
                      <a:r>
                        <a:rPr lang="zh-CN" alt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元素中的最后一个</a:t>
                      </a:r>
                      <a:r>
                        <a:rPr lang="fr-FR" alt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&lt;li&gt;</a:t>
                      </a:r>
                      <a:r>
                        <a:rPr lang="zh-CN" alt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元素</a:t>
                      </a:r>
                    </a:p>
                  </a:txBody>
                  <a:tcPr marL="34625" marR="34625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9865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:not(selector)</a:t>
                      </a:r>
                      <a:endParaRPr lang="zh-CN" altLang="en-US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4625" marR="34625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选取去除所有与给定选择器匹配的元素</a:t>
                      </a:r>
                    </a:p>
                  </a:txBody>
                  <a:tcPr marL="34625" marR="34625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$(" </a:t>
                      </a:r>
                      <a:r>
                        <a:rPr lang="en-US" altLang="zh-CN" sz="1400" b="1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li:not</a:t>
                      </a:r>
                      <a:r>
                        <a:rPr lang="en-US" altLang="zh-CN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(.three)" )</a:t>
                      </a:r>
                      <a:r>
                        <a:rPr lang="zh-CN" alt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选取</a:t>
                      </a:r>
                      <a:r>
                        <a:rPr lang="en-US" altLang="zh-CN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class</a:t>
                      </a:r>
                      <a:r>
                        <a:rPr lang="zh-CN" alt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不是</a:t>
                      </a:r>
                      <a:r>
                        <a:rPr lang="en-US" altLang="zh-CN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three</a:t>
                      </a:r>
                      <a:r>
                        <a:rPr lang="zh-CN" alt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的元素</a:t>
                      </a:r>
                    </a:p>
                  </a:txBody>
                  <a:tcPr marL="34625" marR="34625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6436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fr-FR" alt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:even</a:t>
                      </a:r>
                      <a:endParaRPr lang="zh-CN" altLang="en-US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4625" marR="34625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选取索引是偶数的所有元素（</a:t>
                      </a:r>
                      <a:r>
                        <a:rPr lang="fr-FR" alt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index</a:t>
                      </a:r>
                      <a:r>
                        <a:rPr lang="zh-CN" alt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从</a:t>
                      </a:r>
                      <a:r>
                        <a:rPr lang="fr-FR" alt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r>
                        <a:rPr lang="zh-CN" alt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开始）</a:t>
                      </a:r>
                    </a:p>
                  </a:txBody>
                  <a:tcPr marL="34625" marR="34625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fr-FR" alt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$(" li:even" )</a:t>
                      </a:r>
                      <a:r>
                        <a:rPr lang="zh-CN" alt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选取索引是偶数的所有</a:t>
                      </a:r>
                      <a:r>
                        <a:rPr lang="fr-FR" alt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&lt;li&gt;</a:t>
                      </a:r>
                      <a:r>
                        <a:rPr lang="zh-CN" alt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元素</a:t>
                      </a:r>
                    </a:p>
                  </a:txBody>
                  <a:tcPr marL="34625" marR="34625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9865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fr-FR" alt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:odd</a:t>
                      </a:r>
                      <a:endParaRPr lang="zh-CN" altLang="en-US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4625" marR="34625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选取索引是奇数的所有元素（</a:t>
                      </a:r>
                      <a:r>
                        <a:rPr lang="fr-FR" alt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index</a:t>
                      </a:r>
                      <a:r>
                        <a:rPr lang="zh-CN" alt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从</a:t>
                      </a:r>
                      <a:r>
                        <a:rPr lang="fr-FR" alt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r>
                        <a:rPr lang="zh-CN" alt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开始）</a:t>
                      </a:r>
                    </a:p>
                  </a:txBody>
                  <a:tcPr marL="34625" marR="34625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fr-FR" alt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$(" li:odd" )</a:t>
                      </a:r>
                      <a:r>
                        <a:rPr lang="zh-CN" alt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选取索引是奇数的所有</a:t>
                      </a:r>
                      <a:r>
                        <a:rPr lang="fr-FR" alt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&lt;li&gt;</a:t>
                      </a:r>
                      <a:r>
                        <a:rPr lang="zh-CN" alt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元素</a:t>
                      </a:r>
                    </a:p>
                  </a:txBody>
                  <a:tcPr marL="34625" marR="34625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2" name="表格 1"/>
          <p:cNvGraphicFramePr/>
          <p:nvPr>
            <p:extLst>
              <p:ext uri="{D42A27DB-BD31-4B8C-83A1-F6EECF244321}">
                <p14:modId xmlns:p14="http://schemas.microsoft.com/office/powerpoint/2010/main" val="3816776801"/>
              </p:ext>
            </p:extLst>
          </p:nvPr>
        </p:nvGraphicFramePr>
        <p:xfrm>
          <a:off x="592931" y="1241935"/>
          <a:ext cx="7681914" cy="34118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01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869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147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24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14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语法</a:t>
                      </a:r>
                    </a:p>
                  </a:txBody>
                  <a:tcPr marL="51435" marR="51435" marT="0" marB="0" anchor="ctr">
                    <a:solidFill>
                      <a:srgbClr val="0099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14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描述</a:t>
                      </a:r>
                    </a:p>
                  </a:txBody>
                  <a:tcPr marL="51435" marR="51435" marT="0" marB="0" anchor="ctr">
                    <a:solidFill>
                      <a:srgbClr val="0099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14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示例</a:t>
                      </a:r>
                    </a:p>
                  </a:txBody>
                  <a:tcPr marL="51435" marR="51435" marT="0" marB="0" anchor="ctr">
                    <a:solidFill>
                      <a:srgbClr val="0099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388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fr-FR" alt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:eq(index)</a:t>
                      </a:r>
                      <a:endParaRPr lang="zh-CN" altLang="en-US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4625" marR="34625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选取索引等于</a:t>
                      </a:r>
                      <a:r>
                        <a:rPr lang="fr-FR" alt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index</a:t>
                      </a:r>
                      <a:r>
                        <a:rPr lang="zh-CN" alt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的元素（</a:t>
                      </a:r>
                      <a:r>
                        <a:rPr lang="fr-FR" alt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index</a:t>
                      </a:r>
                      <a:r>
                        <a:rPr lang="zh-CN" alt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从</a:t>
                      </a:r>
                      <a:r>
                        <a:rPr lang="fr-FR" alt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r>
                        <a:rPr lang="zh-CN" alt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开始）</a:t>
                      </a:r>
                    </a:p>
                  </a:txBody>
                  <a:tcPr marL="34625" marR="34625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fr-FR" alt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$("li:eq(1)" )</a:t>
                      </a:r>
                      <a:r>
                        <a:rPr lang="zh-CN" alt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选取索引等于</a:t>
                      </a:r>
                      <a:r>
                        <a:rPr lang="fr-FR" alt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zh-CN" alt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的</a:t>
                      </a:r>
                      <a:r>
                        <a:rPr lang="fr-FR" alt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&lt;li&gt;</a:t>
                      </a:r>
                      <a:r>
                        <a:rPr lang="zh-CN" alt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元素</a:t>
                      </a:r>
                    </a:p>
                  </a:txBody>
                  <a:tcPr marL="34625" marR="34625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529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fr-FR" altLang="en-US" sz="1400" b="1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:gt(index)</a:t>
                      </a:r>
                      <a:endParaRPr lang="zh-CN" altLang="en-US" sz="1400" b="1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4625" marR="34625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选取索引大于</a:t>
                      </a:r>
                      <a:r>
                        <a:rPr lang="fr-FR" alt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index</a:t>
                      </a:r>
                      <a:r>
                        <a:rPr lang="zh-CN" alt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的元素（</a:t>
                      </a:r>
                      <a:r>
                        <a:rPr lang="fr-FR" alt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index</a:t>
                      </a:r>
                      <a:r>
                        <a:rPr lang="zh-CN" alt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从</a:t>
                      </a:r>
                      <a:r>
                        <a:rPr lang="fr-FR" alt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r>
                        <a:rPr lang="zh-CN" alt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开始）</a:t>
                      </a:r>
                    </a:p>
                  </a:txBody>
                  <a:tcPr marL="34625" marR="34625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fr-FR" alt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$(" li:gt(1)" )</a:t>
                      </a:r>
                      <a:r>
                        <a:rPr lang="zh-CN" alt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选取索引大于</a:t>
                      </a:r>
                      <a:r>
                        <a:rPr lang="fr-FR" alt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zh-CN" alt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的</a:t>
                      </a:r>
                      <a:r>
                        <a:rPr lang="fr-FR" alt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&lt;li&gt;</a:t>
                      </a:r>
                      <a:r>
                        <a:rPr lang="zh-CN" alt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元素（注：大于</a:t>
                      </a:r>
                      <a:r>
                        <a:rPr lang="fr-FR" alt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zh-CN" alt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，不包括</a:t>
                      </a:r>
                      <a:r>
                        <a:rPr lang="fr-FR" alt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zh-CN" alt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）</a:t>
                      </a:r>
                    </a:p>
                  </a:txBody>
                  <a:tcPr marL="34625" marR="34625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006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fr-FR" altLang="en-US" sz="1400" b="1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:lt(index)</a:t>
                      </a:r>
                      <a:endParaRPr lang="zh-CN" altLang="en-US" sz="1400" b="1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4625" marR="34625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选取索引小于</a:t>
                      </a:r>
                      <a:r>
                        <a:rPr lang="fr-FR" alt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index</a:t>
                      </a:r>
                      <a:r>
                        <a:rPr lang="zh-CN" alt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的元素（</a:t>
                      </a:r>
                      <a:r>
                        <a:rPr lang="fr-FR" alt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index</a:t>
                      </a:r>
                      <a:r>
                        <a:rPr lang="zh-CN" alt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从</a:t>
                      </a:r>
                      <a:r>
                        <a:rPr lang="fr-FR" alt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r>
                        <a:rPr lang="zh-CN" alt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开始）</a:t>
                      </a:r>
                    </a:p>
                  </a:txBody>
                  <a:tcPr marL="34625" marR="34625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fr-FR" alt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$(“li:lt(1)” )</a:t>
                      </a:r>
                      <a:r>
                        <a:rPr lang="zh-CN" alt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选取索引小于</a:t>
                      </a:r>
                      <a:r>
                        <a:rPr lang="fr-FR" alt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zh-CN" alt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的</a:t>
                      </a:r>
                      <a:r>
                        <a:rPr lang="fr-FR" alt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&lt;li&gt;</a:t>
                      </a:r>
                      <a:r>
                        <a:rPr lang="zh-CN" alt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元素（注：小于</a:t>
                      </a:r>
                      <a:r>
                        <a:rPr lang="fr-FR" alt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zh-CN" alt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，不包括</a:t>
                      </a:r>
                      <a:r>
                        <a:rPr lang="fr-FR" alt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zh-CN" alt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）</a:t>
                      </a:r>
                    </a:p>
                  </a:txBody>
                  <a:tcPr marL="34625" marR="34625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005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fr-FR" alt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:header</a:t>
                      </a:r>
                      <a:endParaRPr lang="zh-CN" altLang="en-US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4625" marR="34625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选取所有标题元素，如</a:t>
                      </a:r>
                      <a:r>
                        <a:rPr lang="fr-FR" alt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h1~h6</a:t>
                      </a:r>
                      <a:endParaRPr lang="zh-CN" altLang="en-US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4625" marR="34625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fr-FR" alt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$(":header" )</a:t>
                      </a:r>
                      <a:r>
                        <a:rPr lang="zh-CN" alt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选取网页中所有标题元素</a:t>
                      </a:r>
                    </a:p>
                  </a:txBody>
                  <a:tcPr marL="34625" marR="34625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005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fr-FR" altLang="en-US" sz="1400" b="1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:focus</a:t>
                      </a:r>
                      <a:endParaRPr lang="zh-CN" altLang="en-US" sz="1400" b="1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4625" marR="34625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选取当前获取焦点的元素</a:t>
                      </a:r>
                    </a:p>
                  </a:txBody>
                  <a:tcPr marL="34625" marR="34625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fr-FR" alt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$(":focus" )</a:t>
                      </a:r>
                      <a:r>
                        <a:rPr lang="zh-CN" alt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选取当前获取焦点的元素</a:t>
                      </a:r>
                    </a:p>
                  </a:txBody>
                  <a:tcPr marL="34625" marR="34625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7005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:animated</a:t>
                      </a:r>
                      <a:endParaRPr lang="zh-CN" altLang="en-US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4625" marR="34625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选择所有动画</a:t>
                      </a:r>
                    </a:p>
                  </a:txBody>
                  <a:tcPr marL="34625" marR="34625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$(":animated" )</a:t>
                      </a:r>
                      <a:r>
                        <a:rPr lang="zh-CN" alt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选取当前所有动画元素</a:t>
                      </a:r>
                    </a:p>
                  </a:txBody>
                  <a:tcPr marL="34625" marR="34625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92EC84A-5A31-4EE2-AEA3-AB32D6D499E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46</a:t>
            </a:fld>
            <a:r>
              <a:rPr lang="en-US" altLang="zh-CN" dirty="0"/>
              <a:t>/62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标题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775" dirty="0">
                <a:sym typeface="+mn-ea"/>
              </a:rPr>
              <a:t>制作仿奥列表页面</a:t>
            </a:r>
            <a:r>
              <a:rPr lang="en-US" altLang="zh-CN" sz="2775" dirty="0">
                <a:sym typeface="+mn-ea"/>
              </a:rPr>
              <a:t>3-1</a:t>
            </a:r>
            <a:endParaRPr lang="zh-CN" altLang="en-US"/>
          </a:p>
        </p:txBody>
      </p:sp>
      <p:sp>
        <p:nvSpPr>
          <p:cNvPr id="8195" name="内容占位符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  <a:p>
            <a:pPr lvl="1"/>
            <a:endParaRPr lang="zh-CN" altLang="en-US"/>
          </a:p>
          <a:p>
            <a:pPr lvl="1"/>
            <a:endParaRPr lang="zh-CN" altLang="en-US"/>
          </a:p>
          <a:p>
            <a:pPr lvl="1"/>
            <a:endParaRPr lang="zh-CN" altLang="en-US"/>
          </a:p>
          <a:p>
            <a:pPr lvl="1"/>
            <a:endParaRPr lang="zh-CN" altLang="en-US"/>
          </a:p>
          <a:p>
            <a:pPr lvl="1"/>
            <a:endParaRPr lang="zh-CN" altLang="en-US"/>
          </a:p>
          <a:p>
            <a:endParaRPr lang="zh-CN" altLang="en-US"/>
          </a:p>
        </p:txBody>
      </p:sp>
      <p:sp>
        <p:nvSpPr>
          <p:cNvPr id="18" name="AutoShape 3"/>
          <p:cNvSpPr>
            <a:spLocks noChangeArrowheads="1"/>
          </p:cNvSpPr>
          <p:nvPr/>
        </p:nvSpPr>
        <p:spPr bwMode="auto">
          <a:xfrm>
            <a:off x="1469699" y="912210"/>
            <a:ext cx="5143500" cy="3488006"/>
          </a:xfrm>
          <a:prstGeom prst="roundRect">
            <a:avLst>
              <a:gd name="adj" fmla="val 0"/>
            </a:avLst>
          </a:prstGeom>
          <a:solidFill>
            <a:srgbClr val="EDF5FD"/>
          </a:solidFill>
          <a:ln w="50800" cap="flat" cmpd="sng" algn="ctr">
            <a:solidFill>
              <a:srgbClr val="0099D8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1350" b="1" dirty="0"/>
              <a:t>&lt;div class="contain"&gt;</a:t>
            </a:r>
          </a:p>
          <a:p>
            <a:pPr>
              <a:lnSpc>
                <a:spcPct val="150000"/>
              </a:lnSpc>
              <a:defRPr/>
            </a:pPr>
            <a:r>
              <a:rPr lang="en-US" sz="1350" b="1" dirty="0"/>
              <a:t>   &lt;h2&gt;</a:t>
            </a:r>
            <a:r>
              <a:rPr lang="zh-CN" altLang="en-US" sz="1350" b="1" dirty="0"/>
              <a:t>祝福冬奥</a:t>
            </a:r>
            <a:r>
              <a:rPr lang="en-US" altLang="zh-CN" sz="1350" b="1" dirty="0"/>
              <a:t>&lt;/</a:t>
            </a:r>
            <a:r>
              <a:rPr lang="en-US" sz="1350" b="1" dirty="0"/>
              <a:t>h2&gt;</a:t>
            </a:r>
          </a:p>
          <a:p>
            <a:pPr>
              <a:lnSpc>
                <a:spcPct val="150000"/>
              </a:lnSpc>
              <a:defRPr/>
            </a:pPr>
            <a:r>
              <a:rPr lang="en-US" sz="1350" b="1" dirty="0"/>
              <a:t>   &lt;</a:t>
            </a:r>
            <a:r>
              <a:rPr lang="en-US" sz="1350" b="1" dirty="0" err="1"/>
              <a:t>ul</a:t>
            </a:r>
            <a:r>
              <a:rPr lang="en-US" sz="1350" b="1" dirty="0"/>
              <a:t>&gt;</a:t>
            </a:r>
          </a:p>
          <a:p>
            <a:pPr>
              <a:lnSpc>
                <a:spcPct val="150000"/>
              </a:lnSpc>
              <a:defRPr/>
            </a:pPr>
            <a:r>
              <a:rPr lang="en-US" sz="1350" b="1" dirty="0"/>
              <a:t>      &lt;li&gt; </a:t>
            </a:r>
            <a:r>
              <a:rPr lang="zh-CN" altLang="en-US" sz="1350" b="1" dirty="0"/>
              <a:t>贝克汉姆：衷心希望北京能够申办成功！</a:t>
            </a:r>
            <a:r>
              <a:rPr lang="en-US" altLang="zh-CN" sz="1350" b="1" dirty="0"/>
              <a:t>&lt;/</a:t>
            </a:r>
            <a:r>
              <a:rPr lang="en-US" sz="1350" b="1" dirty="0"/>
              <a:t>li&gt;</a:t>
            </a:r>
          </a:p>
          <a:p>
            <a:pPr>
              <a:lnSpc>
                <a:spcPct val="150000"/>
              </a:lnSpc>
              <a:defRPr/>
            </a:pPr>
            <a:r>
              <a:rPr lang="en-US" sz="1350" b="1" dirty="0"/>
              <a:t>      &lt;li&gt; </a:t>
            </a:r>
            <a:r>
              <a:rPr lang="zh-CN" altLang="en-US" sz="1350" b="1" dirty="0"/>
              <a:t>姚明：北京申冬奥是个非常棒的机会！加油！</a:t>
            </a:r>
            <a:r>
              <a:rPr lang="en-US" altLang="zh-CN" sz="1350" b="1" dirty="0"/>
              <a:t>&lt;/</a:t>
            </a:r>
            <a:r>
              <a:rPr lang="en-US" sz="1350" b="1" dirty="0"/>
              <a:t>li&gt;</a:t>
            </a:r>
          </a:p>
          <a:p>
            <a:pPr>
              <a:lnSpc>
                <a:spcPct val="150000"/>
              </a:lnSpc>
              <a:defRPr/>
            </a:pPr>
            <a:r>
              <a:rPr lang="en-US" sz="1350" b="1" dirty="0"/>
              <a:t>      &lt;li&gt; </a:t>
            </a:r>
            <a:r>
              <a:rPr lang="zh-CN" altLang="en-US" sz="1350" b="1" dirty="0"/>
              <a:t>张虹：北京办冬奥，大家的热情定超乎想象！ </a:t>
            </a:r>
            <a:r>
              <a:rPr lang="en-US" altLang="zh-CN" sz="1350" b="1" dirty="0"/>
              <a:t>&lt;/</a:t>
            </a:r>
            <a:r>
              <a:rPr lang="en-US" sz="1350" b="1" dirty="0"/>
              <a:t>li&gt;</a:t>
            </a:r>
          </a:p>
          <a:p>
            <a:pPr>
              <a:lnSpc>
                <a:spcPct val="150000"/>
              </a:lnSpc>
              <a:defRPr/>
            </a:pPr>
            <a:r>
              <a:rPr lang="en-US" sz="1350" b="1" dirty="0"/>
              <a:t>      &lt;li&gt; </a:t>
            </a:r>
            <a:r>
              <a:rPr lang="zh-CN" altLang="en-US" sz="1350" b="1" dirty="0"/>
              <a:t>肖恩怀特：我爱北京，支持北京申办冬奥会！</a:t>
            </a:r>
            <a:r>
              <a:rPr lang="en-US" altLang="zh-CN" sz="1350" b="1" dirty="0"/>
              <a:t>&lt;/</a:t>
            </a:r>
            <a:r>
              <a:rPr lang="en-US" sz="1350" b="1" dirty="0"/>
              <a:t>li&gt;</a:t>
            </a:r>
          </a:p>
          <a:p>
            <a:pPr>
              <a:lnSpc>
                <a:spcPct val="150000"/>
              </a:lnSpc>
              <a:defRPr/>
            </a:pPr>
            <a:r>
              <a:rPr lang="en-US" sz="1350" b="1" dirty="0"/>
              <a:t>      &lt;li&gt; </a:t>
            </a:r>
            <a:r>
              <a:rPr lang="zh-CN" altLang="en-US" sz="1350" b="1" dirty="0"/>
              <a:t>赵宏博：北京申办冬奥会是再合适不过了！</a:t>
            </a:r>
            <a:r>
              <a:rPr lang="en-US" altLang="zh-CN" sz="1350" b="1" dirty="0"/>
              <a:t>&lt;/</a:t>
            </a:r>
            <a:r>
              <a:rPr lang="en-US" sz="1350" b="1" dirty="0"/>
              <a:t>li&gt;</a:t>
            </a:r>
          </a:p>
          <a:p>
            <a:pPr>
              <a:lnSpc>
                <a:spcPct val="150000"/>
              </a:lnSpc>
              <a:defRPr/>
            </a:pPr>
            <a:r>
              <a:rPr lang="en-US" sz="1350" b="1" dirty="0"/>
              <a:t>      &lt;li&gt; </a:t>
            </a:r>
            <a:r>
              <a:rPr lang="zh-CN" altLang="en-US" sz="1350" b="1" dirty="0"/>
              <a:t>你喜欢哪些冬季运动项目？</a:t>
            </a:r>
            <a:r>
              <a:rPr lang="en-US" altLang="zh-CN" sz="1350" b="1" dirty="0"/>
              <a:t>(</a:t>
            </a:r>
            <a:r>
              <a:rPr lang="zh-CN" altLang="en-US" sz="1350" b="1" dirty="0"/>
              <a:t>点击进入调查页</a:t>
            </a:r>
            <a:r>
              <a:rPr lang="en-US" altLang="zh-CN" sz="1350" b="1" dirty="0"/>
              <a:t>)&lt;/</a:t>
            </a:r>
            <a:r>
              <a:rPr lang="en-US" sz="1350" b="1" dirty="0"/>
              <a:t>li&gt;</a:t>
            </a:r>
          </a:p>
          <a:p>
            <a:pPr>
              <a:lnSpc>
                <a:spcPct val="150000"/>
              </a:lnSpc>
              <a:defRPr/>
            </a:pPr>
            <a:r>
              <a:rPr lang="en-US" sz="1350" b="1" dirty="0"/>
              <a:t>   &lt;/</a:t>
            </a:r>
            <a:r>
              <a:rPr lang="en-US" sz="1350" b="1" dirty="0" err="1"/>
              <a:t>ul</a:t>
            </a:r>
            <a:r>
              <a:rPr lang="en-US" sz="1350" b="1" dirty="0"/>
              <a:t>&gt;</a:t>
            </a:r>
          </a:p>
          <a:p>
            <a:pPr>
              <a:lnSpc>
                <a:spcPct val="150000"/>
              </a:lnSpc>
              <a:defRPr/>
            </a:pPr>
            <a:r>
              <a:rPr lang="en-US" sz="1350" b="1" dirty="0"/>
              <a:t>&lt;/div&gt;</a:t>
            </a:r>
            <a:endParaRPr lang="zh-CN" altLang="zh-CN" sz="1350" b="1" dirty="0" err="1"/>
          </a:p>
        </p:txBody>
      </p:sp>
      <p:pic>
        <p:nvPicPr>
          <p:cNvPr id="2050" name="Picture 2" descr="F:\2016年工作\ACCP8.0产品开发\jQuery\案例源码\chapter06\Chapter06截图\图6.20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7370" y="758609"/>
            <a:ext cx="3388134" cy="3600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AutoShape 3"/>
          <p:cNvSpPr>
            <a:spLocks noChangeArrowheads="1"/>
          </p:cNvSpPr>
          <p:nvPr/>
        </p:nvSpPr>
        <p:spPr bwMode="auto">
          <a:xfrm>
            <a:off x="1073133" y="1077881"/>
            <a:ext cx="6122612" cy="371768"/>
          </a:xfrm>
          <a:prstGeom prst="roundRect">
            <a:avLst>
              <a:gd name="adj" fmla="val 0"/>
            </a:avLst>
          </a:prstGeom>
          <a:solidFill>
            <a:srgbClr val="EDF5FD"/>
          </a:solidFill>
          <a:ln w="50800" cap="flat" cmpd="sng" algn="ctr">
            <a:solidFill>
              <a:srgbClr val="0099D8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1350" b="1" dirty="0"/>
              <a:t>$(".contain </a:t>
            </a:r>
            <a:r>
              <a:rPr lang="en-US" sz="1350" b="1" dirty="0">
                <a:solidFill>
                  <a:srgbClr val="FF0000"/>
                </a:solidFill>
              </a:rPr>
              <a:t>:header</a:t>
            </a:r>
            <a:r>
              <a:rPr lang="en-US" sz="1350" b="1" dirty="0"/>
              <a:t>").</a:t>
            </a:r>
            <a:r>
              <a:rPr lang="en-US" sz="1350" b="1" dirty="0" err="1"/>
              <a:t>css</a:t>
            </a:r>
            <a:r>
              <a:rPr lang="en-US" sz="1350" b="1" dirty="0"/>
              <a:t>({"background":"#2a65ba","color":"#</a:t>
            </a:r>
            <a:r>
              <a:rPr lang="en-US" sz="1350" b="1" dirty="0" err="1"/>
              <a:t>ffffff</a:t>
            </a:r>
            <a:r>
              <a:rPr lang="en-US" sz="1350" b="1" dirty="0"/>
              <a:t>"});</a:t>
            </a:r>
            <a:endParaRPr lang="zh-CN" altLang="zh-CN" sz="1350" b="1" dirty="0" err="1"/>
          </a:p>
        </p:txBody>
      </p:sp>
      <p:pic>
        <p:nvPicPr>
          <p:cNvPr id="2051" name="Picture 3" descr="F:\2016年工作\ACCP8.0产品开发\jQuery\案例源码\chapter06\Chapter06截图\图6.21.BM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1892" y="1736884"/>
            <a:ext cx="3175159" cy="2843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8" name="直接箭头连接符 27"/>
          <p:cNvCxnSpPr/>
          <p:nvPr/>
        </p:nvCxnSpPr>
        <p:spPr bwMode="auto">
          <a:xfrm>
            <a:off x="2531031" y="1358760"/>
            <a:ext cx="1284591" cy="486054"/>
          </a:xfrm>
          <a:prstGeom prst="straightConnector1">
            <a:avLst/>
          </a:prstGeom>
          <a:ln cmpd="sng">
            <a:solidFill>
              <a:srgbClr val="0099D8"/>
            </a:solidFill>
            <a:headEnd type="none"/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prstMaterial="dkEdge">
            <a:bevelT w="0" h="0"/>
            <a:contourClr>
              <a:schemeClr val="accent1">
                <a:satMod val="110000"/>
              </a:scheme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8A05B34-D6FE-40DF-84EA-E702DF9F00E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47</a:t>
            </a:fld>
            <a:r>
              <a:rPr lang="en-US" altLang="zh-CN" dirty="0"/>
              <a:t>/62</a:t>
            </a:r>
            <a:endParaRPr lang="en-US" dirty="0"/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6C62922B-7F2D-4967-9255-0F32DEA85E8F}"/>
              </a:ext>
            </a:extLst>
          </p:cNvPr>
          <p:cNvGrpSpPr/>
          <p:nvPr/>
        </p:nvGrpSpPr>
        <p:grpSpPr>
          <a:xfrm>
            <a:off x="2676903" y="4707386"/>
            <a:ext cx="3132349" cy="321469"/>
            <a:chOff x="2555776" y="4614386"/>
            <a:chExt cx="3132349" cy="321469"/>
          </a:xfrm>
        </p:grpSpPr>
        <p:sp>
          <p:nvSpPr>
            <p:cNvPr id="17" name="圆角矩形 7">
              <a:extLst>
                <a:ext uri="{FF2B5EF4-FFF2-40B4-BE49-F238E27FC236}">
                  <a16:creationId xmlns:a16="http://schemas.microsoft.com/office/drawing/2014/main" id="{980CB264-14B5-4DFF-B435-42AC1C66C76F}"/>
                </a:ext>
              </a:extLst>
            </p:cNvPr>
            <p:cNvSpPr/>
            <p:nvPr/>
          </p:nvSpPr>
          <p:spPr bwMode="auto">
            <a:xfrm>
              <a:off x="2555776" y="4614386"/>
              <a:ext cx="342601" cy="321469"/>
            </a:xfrm>
            <a:prstGeom prst="roundRect">
              <a:avLst/>
            </a:prstGeom>
            <a:solidFill>
              <a:srgbClr val="0099D8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>
              <a:defPPr>
                <a:defRPr lang="zh-CN">
                  <a:solidFill>
                    <a:schemeClr val="tx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sz="1350"/>
            </a:p>
          </p:txBody>
        </p:sp>
        <p:sp>
          <p:nvSpPr>
            <p:cNvPr id="19" name="圆角矩形 8">
              <a:extLst>
                <a:ext uri="{FF2B5EF4-FFF2-40B4-BE49-F238E27FC236}">
                  <a16:creationId xmlns:a16="http://schemas.microsoft.com/office/drawing/2014/main" id="{6DABA46D-EA89-46D2-814C-963499F49975}"/>
                </a:ext>
              </a:extLst>
            </p:cNvPr>
            <p:cNvSpPr/>
            <p:nvPr/>
          </p:nvSpPr>
          <p:spPr bwMode="auto">
            <a:xfrm>
              <a:off x="2947320" y="4614386"/>
              <a:ext cx="2740805" cy="321469"/>
            </a:xfrm>
            <a:prstGeom prst="roundRect">
              <a:avLst/>
            </a:prstGeom>
            <a:solidFill>
              <a:srgbClr val="0099D8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>
              <a:defPPr>
                <a:defRPr lang="zh-CN">
                  <a:solidFill>
                    <a:schemeClr val="tx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sz="1350"/>
            </a:p>
          </p:txBody>
        </p:sp>
        <p:pic>
          <p:nvPicPr>
            <p:cNvPr id="20" name="Picture 8" descr="说话气泡new">
              <a:extLst>
                <a:ext uri="{FF2B5EF4-FFF2-40B4-BE49-F238E27FC236}">
                  <a16:creationId xmlns:a16="http://schemas.microsoft.com/office/drawing/2014/main" id="{50C63F71-51B7-4976-90D9-8C2B8E238B5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55776" y="4644057"/>
              <a:ext cx="391544" cy="256555"/>
            </a:xfrm>
            <a:prstGeom prst="rect">
              <a:avLst/>
            </a:prstGeom>
            <a:noFill/>
            <a:ln>
              <a:noFill/>
            </a:ln>
            <a:effectLst>
              <a:prstShdw prst="shdw13" dist="12700" dir="10800000">
                <a:srgbClr val="0099FF">
                  <a:alpha val="50000"/>
                </a:srgbClr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" name="TextBox 10">
              <a:extLst>
                <a:ext uri="{FF2B5EF4-FFF2-40B4-BE49-F238E27FC236}">
                  <a16:creationId xmlns:a16="http://schemas.microsoft.com/office/drawing/2014/main" id="{08D8997E-D832-41D3-BE6D-07FE7136539C}"/>
                </a:ext>
              </a:extLst>
            </p:cNvPr>
            <p:cNvSpPr txBox="1"/>
            <p:nvPr/>
          </p:nvSpPr>
          <p:spPr bwMode="auto">
            <a:xfrm>
              <a:off x="2958576" y="4647723"/>
              <a:ext cx="2624437" cy="276999"/>
            </a:xfrm>
            <a:prstGeom prst="rect">
              <a:avLst/>
            </a:prstGeom>
            <a:noFill/>
            <a:effectLst/>
          </p:spPr>
          <p:txBody>
            <a:bodyPr wrap="non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zh-CN" altLang="en-US" sz="1200" b="1" spc="225" dirty="0">
                  <a:solidFill>
                    <a:srgbClr val="FBFF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演示示例</a:t>
              </a:r>
              <a:r>
                <a:rPr lang="en-US" altLang="zh-CN" sz="1200" b="1" spc="225" dirty="0">
                  <a:solidFill>
                    <a:srgbClr val="FBFF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06</a:t>
              </a:r>
              <a:r>
                <a:rPr lang="zh-CN" altLang="en-US" sz="1200" b="1" spc="225" dirty="0">
                  <a:solidFill>
                    <a:srgbClr val="FBFF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：基本过滤选择器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ldLvl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标题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775" dirty="0">
                <a:sym typeface="+mn-ea"/>
              </a:rPr>
              <a:t>制作仿奥列表页面</a:t>
            </a:r>
            <a:r>
              <a:rPr lang="en-US" altLang="zh-CN" sz="2775" dirty="0">
                <a:sym typeface="+mn-ea"/>
              </a:rPr>
              <a:t>3-2</a:t>
            </a:r>
            <a:endParaRPr lang="zh-CN" altLang="en-US"/>
          </a:p>
        </p:txBody>
      </p:sp>
      <p:sp>
        <p:nvSpPr>
          <p:cNvPr id="8195" name="内容占位符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  <a:p>
            <a:pPr lvl="1"/>
            <a:endParaRPr lang="zh-CN" altLang="en-US" dirty="0"/>
          </a:p>
          <a:p>
            <a:pPr lvl="1"/>
            <a:endParaRPr lang="zh-CN" altLang="en-US" dirty="0"/>
          </a:p>
          <a:p>
            <a:pPr lvl="1"/>
            <a:endParaRPr lang="zh-CN" altLang="en-US" dirty="0"/>
          </a:p>
          <a:p>
            <a:pPr lvl="1"/>
            <a:endParaRPr lang="zh-CN" altLang="en-US" dirty="0"/>
          </a:p>
          <a:p>
            <a:pPr lvl="1"/>
            <a:endParaRPr lang="zh-CN" altLang="en-US" dirty="0"/>
          </a:p>
          <a:p>
            <a:endParaRPr lang="zh-CN" altLang="en-US" dirty="0"/>
          </a:p>
        </p:txBody>
      </p:sp>
      <p:pic>
        <p:nvPicPr>
          <p:cNvPr id="9" name="Picture 2" descr="F:\2016年工作\ACCP8.0产品开发\jQuery\案例源码\chapter06\Chapter06截图\图6.22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9906" y="767752"/>
            <a:ext cx="3240360" cy="2893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AutoShape 3"/>
          <p:cNvSpPr>
            <a:spLocks noChangeArrowheads="1"/>
          </p:cNvSpPr>
          <p:nvPr/>
        </p:nvSpPr>
        <p:spPr bwMode="auto">
          <a:xfrm>
            <a:off x="2044002" y="2004080"/>
            <a:ext cx="5586284" cy="683392"/>
          </a:xfrm>
          <a:prstGeom prst="roundRect">
            <a:avLst>
              <a:gd name="adj" fmla="val 0"/>
            </a:avLst>
          </a:prstGeom>
          <a:solidFill>
            <a:srgbClr val="EDF5FD"/>
          </a:solidFill>
          <a:ln w="50800" cap="flat" cmpd="sng" algn="ctr">
            <a:solidFill>
              <a:srgbClr val="0099D8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zh-CN" sz="1350" b="1" dirty="0"/>
              <a:t>$(".</a:t>
            </a:r>
            <a:r>
              <a:rPr lang="en-US" sz="1350" b="1" dirty="0"/>
              <a:t>contain </a:t>
            </a:r>
            <a:r>
              <a:rPr lang="en-US" sz="1350" b="1" dirty="0" err="1">
                <a:solidFill>
                  <a:srgbClr val="FF0000"/>
                </a:solidFill>
              </a:rPr>
              <a:t>li:first</a:t>
            </a:r>
            <a:r>
              <a:rPr lang="en-US" sz="1350" b="1" dirty="0"/>
              <a:t>").</a:t>
            </a:r>
            <a:r>
              <a:rPr lang="en-US" sz="1350" b="1" dirty="0" err="1"/>
              <a:t>css</a:t>
            </a:r>
            <a:r>
              <a:rPr lang="en-US" sz="1350" b="1" dirty="0"/>
              <a:t>({"font-size":"16px","color":"#e90202"});</a:t>
            </a:r>
          </a:p>
          <a:p>
            <a:pPr>
              <a:lnSpc>
                <a:spcPct val="150000"/>
              </a:lnSpc>
              <a:defRPr/>
            </a:pPr>
            <a:r>
              <a:rPr lang="en-US" altLang="zh-CN" sz="1350" b="1" dirty="0"/>
              <a:t>$(".contain </a:t>
            </a:r>
            <a:r>
              <a:rPr lang="en-US" altLang="zh-CN" sz="1350" b="1" dirty="0" err="1">
                <a:solidFill>
                  <a:srgbClr val="FF0000"/>
                </a:solidFill>
              </a:rPr>
              <a:t>li:last</a:t>
            </a:r>
            <a:r>
              <a:rPr lang="en-US" altLang="zh-CN" sz="1350" b="1" dirty="0"/>
              <a:t>").</a:t>
            </a:r>
            <a:r>
              <a:rPr lang="en-US" altLang="zh-CN" sz="1350" b="1" dirty="0" err="1"/>
              <a:t>css</a:t>
            </a:r>
            <a:r>
              <a:rPr lang="en-US" altLang="zh-CN" sz="1350" b="1" dirty="0"/>
              <a:t>("</a:t>
            </a:r>
            <a:r>
              <a:rPr lang="en-US" altLang="zh-CN" sz="1350" b="1" dirty="0" err="1"/>
              <a:t>border","none</a:t>
            </a:r>
            <a:r>
              <a:rPr lang="en-US" altLang="zh-CN" sz="1350" b="1" dirty="0"/>
              <a:t>");</a:t>
            </a:r>
          </a:p>
        </p:txBody>
      </p:sp>
      <p:cxnSp>
        <p:nvCxnSpPr>
          <p:cNvPr id="11" name="直接箭头连接符 10"/>
          <p:cNvCxnSpPr/>
          <p:nvPr/>
        </p:nvCxnSpPr>
        <p:spPr bwMode="auto">
          <a:xfrm flipH="1" flipV="1">
            <a:off x="2314033" y="1410014"/>
            <a:ext cx="819932" cy="648072"/>
          </a:xfrm>
          <a:prstGeom prst="straightConnector1">
            <a:avLst/>
          </a:prstGeom>
          <a:ln cmpd="sng">
            <a:solidFill>
              <a:srgbClr val="0099D8"/>
            </a:solidFill>
            <a:headEnd type="none"/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prstMaterial="dkEdge">
            <a:bevelT w="0" h="0"/>
            <a:contourClr>
              <a:schemeClr val="accent1">
                <a:satMod val="110000"/>
              </a:scheme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/>
          <p:nvPr/>
        </p:nvCxnSpPr>
        <p:spPr bwMode="auto">
          <a:xfrm flipH="1">
            <a:off x="2723999" y="2598146"/>
            <a:ext cx="409966" cy="918102"/>
          </a:xfrm>
          <a:prstGeom prst="straightConnector1">
            <a:avLst/>
          </a:prstGeom>
          <a:ln cmpd="sng">
            <a:solidFill>
              <a:srgbClr val="0099D8"/>
            </a:solidFill>
            <a:headEnd type="none"/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prstMaterial="dkEdge">
            <a:bevelT w="0" h="0"/>
            <a:contourClr>
              <a:schemeClr val="accent1">
                <a:satMod val="110000"/>
              </a:scheme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3" name="Picture 3" descr="F:\2016年工作\ACCP8.0产品开发\jQuery\案例源码\chapter06\Chapter06截图\图6.23.BM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0144" y="767753"/>
            <a:ext cx="3248390" cy="2911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AutoShape 3"/>
          <p:cNvSpPr>
            <a:spLocks noChangeArrowheads="1"/>
          </p:cNvSpPr>
          <p:nvPr/>
        </p:nvSpPr>
        <p:spPr bwMode="auto">
          <a:xfrm>
            <a:off x="1449936" y="3877326"/>
            <a:ext cx="5586284" cy="683392"/>
          </a:xfrm>
          <a:prstGeom prst="roundRect">
            <a:avLst>
              <a:gd name="adj" fmla="val 0"/>
            </a:avLst>
          </a:prstGeom>
          <a:solidFill>
            <a:srgbClr val="EDF5FD"/>
          </a:solidFill>
          <a:ln w="50800" cap="flat" cmpd="sng" algn="ctr">
            <a:solidFill>
              <a:srgbClr val="0099D8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zh-CN" sz="1350" b="1" dirty="0"/>
              <a:t>$(".contain </a:t>
            </a:r>
            <a:r>
              <a:rPr lang="en-US" altLang="zh-CN" sz="1350" b="1" dirty="0" err="1">
                <a:solidFill>
                  <a:srgbClr val="FF0000"/>
                </a:solidFill>
              </a:rPr>
              <a:t>li:even</a:t>
            </a:r>
            <a:r>
              <a:rPr lang="en-US" altLang="zh-CN" sz="1350" b="1" dirty="0"/>
              <a:t>").</a:t>
            </a:r>
            <a:r>
              <a:rPr lang="en-US" altLang="zh-CN" sz="1350" b="1" dirty="0" err="1"/>
              <a:t>css</a:t>
            </a:r>
            <a:r>
              <a:rPr lang="en-US" altLang="zh-CN" sz="1350" b="1" dirty="0"/>
              <a:t>("background","#f0f0f0");</a:t>
            </a:r>
          </a:p>
          <a:p>
            <a:pPr>
              <a:lnSpc>
                <a:spcPct val="150000"/>
              </a:lnSpc>
              <a:defRPr/>
            </a:pPr>
            <a:r>
              <a:rPr lang="en-US" altLang="zh-CN" sz="1350" b="1" dirty="0"/>
              <a:t>$(".contain </a:t>
            </a:r>
            <a:r>
              <a:rPr lang="en-US" altLang="zh-CN" sz="1350" b="1" dirty="0" err="1">
                <a:solidFill>
                  <a:srgbClr val="FF0000"/>
                </a:solidFill>
              </a:rPr>
              <a:t>li:odd</a:t>
            </a:r>
            <a:r>
              <a:rPr lang="en-US" altLang="zh-CN" sz="1350" b="1" dirty="0"/>
              <a:t>").</a:t>
            </a:r>
            <a:r>
              <a:rPr lang="en-US" altLang="zh-CN" sz="1350" b="1" dirty="0" err="1"/>
              <a:t>css</a:t>
            </a:r>
            <a:r>
              <a:rPr lang="en-US" altLang="zh-CN" sz="1350" b="1" dirty="0"/>
              <a:t>("background","#</a:t>
            </a:r>
            <a:r>
              <a:rPr lang="en-US" altLang="zh-CN" sz="1350" b="1" dirty="0" err="1"/>
              <a:t>cccccc</a:t>
            </a:r>
            <a:r>
              <a:rPr lang="en-US" altLang="zh-CN" sz="1350" b="1" dirty="0"/>
              <a:t>");</a:t>
            </a:r>
          </a:p>
        </p:txBody>
      </p:sp>
      <p:cxnSp>
        <p:nvCxnSpPr>
          <p:cNvPr id="14" name="直接箭头连接符 13"/>
          <p:cNvCxnSpPr/>
          <p:nvPr/>
        </p:nvCxnSpPr>
        <p:spPr bwMode="auto">
          <a:xfrm flipV="1">
            <a:off x="2800086" y="2959224"/>
            <a:ext cx="1834065" cy="1080121"/>
          </a:xfrm>
          <a:prstGeom prst="straightConnector1">
            <a:avLst/>
          </a:prstGeom>
          <a:ln cmpd="sng">
            <a:solidFill>
              <a:srgbClr val="0099D8"/>
            </a:solidFill>
            <a:headEnd type="none"/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prstMaterial="dkEdge">
            <a:bevelT w="0" h="0"/>
            <a:contourClr>
              <a:schemeClr val="accent1">
                <a:satMod val="110000"/>
              </a:scheme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/>
          <p:nvPr/>
        </p:nvCxnSpPr>
        <p:spPr bwMode="auto">
          <a:xfrm flipV="1">
            <a:off x="2892862" y="3516248"/>
            <a:ext cx="2283488" cy="847133"/>
          </a:xfrm>
          <a:prstGeom prst="straightConnector1">
            <a:avLst/>
          </a:prstGeom>
          <a:ln cmpd="sng">
            <a:solidFill>
              <a:srgbClr val="0099D8"/>
            </a:solidFill>
            <a:headEnd type="none"/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prstMaterial="dkEdge">
            <a:bevelT w="0" h="0"/>
            <a:contourClr>
              <a:schemeClr val="accent1">
                <a:satMod val="110000"/>
              </a:scheme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0444F4D-FB14-4494-99E8-B57FCBECB0C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48</a:t>
            </a:fld>
            <a:r>
              <a:rPr lang="en-US" altLang="zh-CN" dirty="0"/>
              <a:t>/62</a:t>
            </a:r>
            <a:endParaRPr lang="en-US" dirty="0"/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1CDA7046-BC76-4F25-80B9-DFEC8F4DCE71}"/>
              </a:ext>
            </a:extLst>
          </p:cNvPr>
          <p:cNvGrpSpPr/>
          <p:nvPr/>
        </p:nvGrpSpPr>
        <p:grpSpPr>
          <a:xfrm>
            <a:off x="2676903" y="4707386"/>
            <a:ext cx="3132349" cy="321469"/>
            <a:chOff x="2555776" y="4614386"/>
            <a:chExt cx="3132349" cy="321469"/>
          </a:xfrm>
        </p:grpSpPr>
        <p:sp>
          <p:nvSpPr>
            <p:cNvPr id="21" name="圆角矩形 7">
              <a:extLst>
                <a:ext uri="{FF2B5EF4-FFF2-40B4-BE49-F238E27FC236}">
                  <a16:creationId xmlns:a16="http://schemas.microsoft.com/office/drawing/2014/main" id="{275D565C-C7EA-450F-8AF0-244DB409CE45}"/>
                </a:ext>
              </a:extLst>
            </p:cNvPr>
            <p:cNvSpPr/>
            <p:nvPr/>
          </p:nvSpPr>
          <p:spPr bwMode="auto">
            <a:xfrm>
              <a:off x="2555776" y="4614386"/>
              <a:ext cx="342601" cy="321469"/>
            </a:xfrm>
            <a:prstGeom prst="roundRect">
              <a:avLst/>
            </a:prstGeom>
            <a:solidFill>
              <a:srgbClr val="0099D8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>
              <a:defPPr>
                <a:defRPr lang="zh-CN">
                  <a:solidFill>
                    <a:schemeClr val="tx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sz="1350"/>
            </a:p>
          </p:txBody>
        </p:sp>
        <p:sp>
          <p:nvSpPr>
            <p:cNvPr id="22" name="圆角矩形 8">
              <a:extLst>
                <a:ext uri="{FF2B5EF4-FFF2-40B4-BE49-F238E27FC236}">
                  <a16:creationId xmlns:a16="http://schemas.microsoft.com/office/drawing/2014/main" id="{E2ED9F1F-0A4E-4DC9-B293-DBD9C01C9380}"/>
                </a:ext>
              </a:extLst>
            </p:cNvPr>
            <p:cNvSpPr/>
            <p:nvPr/>
          </p:nvSpPr>
          <p:spPr bwMode="auto">
            <a:xfrm>
              <a:off x="2947320" y="4614386"/>
              <a:ext cx="2740805" cy="321469"/>
            </a:xfrm>
            <a:prstGeom prst="roundRect">
              <a:avLst/>
            </a:prstGeom>
            <a:solidFill>
              <a:srgbClr val="0099D8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>
              <a:defPPr>
                <a:defRPr lang="zh-CN">
                  <a:solidFill>
                    <a:schemeClr val="tx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sz="1350"/>
            </a:p>
          </p:txBody>
        </p:sp>
        <p:pic>
          <p:nvPicPr>
            <p:cNvPr id="23" name="Picture 8" descr="说话气泡new">
              <a:extLst>
                <a:ext uri="{FF2B5EF4-FFF2-40B4-BE49-F238E27FC236}">
                  <a16:creationId xmlns:a16="http://schemas.microsoft.com/office/drawing/2014/main" id="{8E49B6F1-5951-4F34-8838-2F88CEF8413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55776" y="4644057"/>
              <a:ext cx="391544" cy="256555"/>
            </a:xfrm>
            <a:prstGeom prst="rect">
              <a:avLst/>
            </a:prstGeom>
            <a:noFill/>
            <a:ln>
              <a:noFill/>
            </a:ln>
            <a:effectLst>
              <a:prstShdw prst="shdw13" dist="12700" dir="10800000">
                <a:srgbClr val="0099FF">
                  <a:alpha val="50000"/>
                </a:srgbClr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4" name="TextBox 10">
              <a:extLst>
                <a:ext uri="{FF2B5EF4-FFF2-40B4-BE49-F238E27FC236}">
                  <a16:creationId xmlns:a16="http://schemas.microsoft.com/office/drawing/2014/main" id="{45DBC550-8E43-4D25-B189-4CAC9C398808}"/>
                </a:ext>
              </a:extLst>
            </p:cNvPr>
            <p:cNvSpPr txBox="1"/>
            <p:nvPr/>
          </p:nvSpPr>
          <p:spPr bwMode="auto">
            <a:xfrm>
              <a:off x="2958576" y="4647723"/>
              <a:ext cx="2624437" cy="276999"/>
            </a:xfrm>
            <a:prstGeom prst="rect">
              <a:avLst/>
            </a:prstGeom>
            <a:noFill/>
            <a:effectLst/>
          </p:spPr>
          <p:txBody>
            <a:bodyPr wrap="non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zh-CN" altLang="en-US" sz="1200" b="1" spc="225" dirty="0">
                  <a:solidFill>
                    <a:srgbClr val="FBFF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演示示例</a:t>
              </a:r>
              <a:r>
                <a:rPr lang="en-US" altLang="zh-CN" sz="1200" b="1" spc="225" dirty="0">
                  <a:solidFill>
                    <a:srgbClr val="FBFF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06</a:t>
              </a:r>
              <a:r>
                <a:rPr lang="zh-CN" altLang="en-US" sz="1200" b="1" spc="225" dirty="0">
                  <a:solidFill>
                    <a:srgbClr val="FBFF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：基本过滤选择器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ldLvl="0" animBg="1"/>
      <p:bldP spid="30" grpId="0" bldLvl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标题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775" dirty="0">
                <a:sym typeface="+mn-ea"/>
              </a:rPr>
              <a:t>制作仿奥列表页面</a:t>
            </a:r>
            <a:r>
              <a:rPr lang="en-US" altLang="zh-CN" sz="2775" dirty="0">
                <a:sym typeface="+mn-ea"/>
              </a:rPr>
              <a:t>3-3</a:t>
            </a:r>
            <a:endParaRPr lang="zh-CN" altLang="en-US"/>
          </a:p>
        </p:txBody>
      </p:sp>
      <p:sp>
        <p:nvSpPr>
          <p:cNvPr id="8195" name="内容占位符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  <a:p>
            <a:pPr lvl="1"/>
            <a:endParaRPr lang="zh-CN" altLang="en-US"/>
          </a:p>
          <a:p>
            <a:pPr lvl="1"/>
            <a:endParaRPr lang="zh-CN" altLang="en-US"/>
          </a:p>
          <a:p>
            <a:pPr lvl="1"/>
            <a:endParaRPr lang="zh-CN" altLang="en-US"/>
          </a:p>
          <a:p>
            <a:pPr lvl="1"/>
            <a:endParaRPr lang="zh-CN" altLang="en-US"/>
          </a:p>
          <a:p>
            <a:pPr lvl="1"/>
            <a:endParaRPr lang="zh-CN" altLang="en-US"/>
          </a:p>
          <a:p>
            <a:endParaRPr lang="zh-CN" altLang="en-US"/>
          </a:p>
        </p:txBody>
      </p:sp>
      <p:pic>
        <p:nvPicPr>
          <p:cNvPr id="3076" name="Picture 4" descr="F:\2016年工作\ACCP8.0产品开发\jQuery\案例源码\chapter06\Chapter06截图\图6.25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3193" y="820969"/>
            <a:ext cx="4104456" cy="3662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AutoShape 3"/>
          <p:cNvSpPr>
            <a:spLocks noChangeArrowheads="1"/>
          </p:cNvSpPr>
          <p:nvPr/>
        </p:nvSpPr>
        <p:spPr bwMode="auto">
          <a:xfrm>
            <a:off x="3365421" y="2507460"/>
            <a:ext cx="4463085" cy="683392"/>
          </a:xfrm>
          <a:prstGeom prst="roundRect">
            <a:avLst>
              <a:gd name="adj" fmla="val 0"/>
            </a:avLst>
          </a:prstGeom>
          <a:solidFill>
            <a:srgbClr val="EDF5FD"/>
          </a:solidFill>
          <a:ln w="50800" cap="flat" cmpd="sng" algn="ctr">
            <a:solidFill>
              <a:srgbClr val="0099D8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zh-CN" sz="1350" b="1" dirty="0"/>
              <a:t>$(".contain </a:t>
            </a:r>
            <a:r>
              <a:rPr lang="en-US" altLang="zh-CN" sz="1350" b="1" dirty="0" err="1">
                <a:solidFill>
                  <a:srgbClr val="FF0000"/>
                </a:solidFill>
              </a:rPr>
              <a:t>li:lt</a:t>
            </a:r>
            <a:r>
              <a:rPr lang="en-US" altLang="zh-CN" sz="1350" b="1" dirty="0">
                <a:solidFill>
                  <a:srgbClr val="FF0000"/>
                </a:solidFill>
              </a:rPr>
              <a:t>(2)</a:t>
            </a:r>
            <a:r>
              <a:rPr lang="en-US" altLang="zh-CN" sz="1350" b="1" dirty="0"/>
              <a:t>").</a:t>
            </a:r>
            <a:r>
              <a:rPr lang="en-US" altLang="zh-CN" sz="1350" b="1" dirty="0" err="1"/>
              <a:t>css</a:t>
            </a:r>
            <a:r>
              <a:rPr lang="en-US" altLang="zh-CN" sz="1350" b="1" dirty="0"/>
              <a:t>({"color":"#708b02"});</a:t>
            </a:r>
          </a:p>
          <a:p>
            <a:pPr>
              <a:lnSpc>
                <a:spcPct val="150000"/>
              </a:lnSpc>
              <a:defRPr/>
            </a:pPr>
            <a:r>
              <a:rPr lang="en-US" altLang="zh-CN" sz="1350" b="1" dirty="0"/>
              <a:t>$(".contain </a:t>
            </a:r>
            <a:r>
              <a:rPr lang="en-US" altLang="zh-CN" sz="1350" b="1" dirty="0" err="1">
                <a:solidFill>
                  <a:srgbClr val="FF0000"/>
                </a:solidFill>
              </a:rPr>
              <a:t>li:gt</a:t>
            </a:r>
            <a:r>
              <a:rPr lang="en-US" altLang="zh-CN" sz="1350" b="1" dirty="0">
                <a:solidFill>
                  <a:srgbClr val="FF0000"/>
                </a:solidFill>
              </a:rPr>
              <a:t>(3)</a:t>
            </a:r>
            <a:r>
              <a:rPr lang="en-US" altLang="zh-CN" sz="1350" b="1" dirty="0"/>
              <a:t>").</a:t>
            </a:r>
            <a:r>
              <a:rPr lang="en-US" altLang="zh-CN" sz="1350" b="1" dirty="0" err="1"/>
              <a:t>css</a:t>
            </a:r>
            <a:r>
              <a:rPr lang="en-US" altLang="zh-CN" sz="1350" b="1" dirty="0"/>
              <a:t>({"color":"#b66302"});</a:t>
            </a:r>
          </a:p>
        </p:txBody>
      </p:sp>
      <p:cxnSp>
        <p:nvCxnSpPr>
          <p:cNvPr id="19" name="直接箭头连接符 18"/>
          <p:cNvCxnSpPr/>
          <p:nvPr/>
        </p:nvCxnSpPr>
        <p:spPr bwMode="auto">
          <a:xfrm flipH="1" flipV="1">
            <a:off x="3871920" y="2129418"/>
            <a:ext cx="628249" cy="540060"/>
          </a:xfrm>
          <a:prstGeom prst="straightConnector1">
            <a:avLst/>
          </a:prstGeom>
          <a:ln cmpd="sng">
            <a:solidFill>
              <a:srgbClr val="0099D8"/>
            </a:solidFill>
            <a:headEnd type="none"/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prstMaterial="dkEdge">
            <a:bevelT w="0" h="0"/>
            <a:contourClr>
              <a:schemeClr val="accent1">
                <a:satMod val="110000"/>
              </a:scheme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/>
          <p:nvPr/>
        </p:nvCxnSpPr>
        <p:spPr bwMode="auto">
          <a:xfrm flipH="1">
            <a:off x="4287376" y="3091488"/>
            <a:ext cx="409967" cy="550099"/>
          </a:xfrm>
          <a:prstGeom prst="straightConnector1">
            <a:avLst/>
          </a:prstGeom>
          <a:ln cmpd="sng">
            <a:solidFill>
              <a:srgbClr val="0099D8"/>
            </a:solidFill>
            <a:headEnd type="none"/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prstMaterial="dkEdge">
            <a:bevelT w="0" h="0"/>
            <a:contourClr>
              <a:schemeClr val="accent1">
                <a:satMod val="110000"/>
              </a:scheme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EFCB5A77-15C2-471D-83B3-077853D4752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49</a:t>
            </a:fld>
            <a:r>
              <a:rPr lang="en-US" altLang="zh-CN" dirty="0"/>
              <a:t>/62</a:t>
            </a:r>
            <a:endParaRPr lang="en-US" dirty="0"/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C3F1F64A-3AB6-41E8-ABFF-A5EC21EAC904}"/>
              </a:ext>
            </a:extLst>
          </p:cNvPr>
          <p:cNvGrpSpPr/>
          <p:nvPr/>
        </p:nvGrpSpPr>
        <p:grpSpPr>
          <a:xfrm>
            <a:off x="2676903" y="4707386"/>
            <a:ext cx="3132349" cy="321469"/>
            <a:chOff x="2555776" y="4614386"/>
            <a:chExt cx="3132349" cy="321469"/>
          </a:xfrm>
        </p:grpSpPr>
        <p:sp>
          <p:nvSpPr>
            <p:cNvPr id="21" name="圆角矩形 7">
              <a:extLst>
                <a:ext uri="{FF2B5EF4-FFF2-40B4-BE49-F238E27FC236}">
                  <a16:creationId xmlns:a16="http://schemas.microsoft.com/office/drawing/2014/main" id="{C6AB97AD-9CAD-4328-ABF8-615D36F471ED}"/>
                </a:ext>
              </a:extLst>
            </p:cNvPr>
            <p:cNvSpPr/>
            <p:nvPr/>
          </p:nvSpPr>
          <p:spPr bwMode="auto">
            <a:xfrm>
              <a:off x="2555776" y="4614386"/>
              <a:ext cx="342601" cy="321469"/>
            </a:xfrm>
            <a:prstGeom prst="roundRect">
              <a:avLst/>
            </a:prstGeom>
            <a:solidFill>
              <a:srgbClr val="0099D8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>
              <a:defPPr>
                <a:defRPr lang="zh-CN">
                  <a:solidFill>
                    <a:schemeClr val="tx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sz="1350"/>
            </a:p>
          </p:txBody>
        </p:sp>
        <p:sp>
          <p:nvSpPr>
            <p:cNvPr id="22" name="圆角矩形 8">
              <a:extLst>
                <a:ext uri="{FF2B5EF4-FFF2-40B4-BE49-F238E27FC236}">
                  <a16:creationId xmlns:a16="http://schemas.microsoft.com/office/drawing/2014/main" id="{8D74BA62-3736-4082-97CA-66A884A4D4C9}"/>
                </a:ext>
              </a:extLst>
            </p:cNvPr>
            <p:cNvSpPr/>
            <p:nvPr/>
          </p:nvSpPr>
          <p:spPr bwMode="auto">
            <a:xfrm>
              <a:off x="2947320" y="4614386"/>
              <a:ext cx="2740805" cy="321469"/>
            </a:xfrm>
            <a:prstGeom prst="roundRect">
              <a:avLst/>
            </a:prstGeom>
            <a:solidFill>
              <a:srgbClr val="0099D8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>
              <a:defPPr>
                <a:defRPr lang="zh-CN">
                  <a:solidFill>
                    <a:schemeClr val="tx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sz="1350"/>
            </a:p>
          </p:txBody>
        </p:sp>
        <p:pic>
          <p:nvPicPr>
            <p:cNvPr id="23" name="Picture 8" descr="说话气泡new">
              <a:extLst>
                <a:ext uri="{FF2B5EF4-FFF2-40B4-BE49-F238E27FC236}">
                  <a16:creationId xmlns:a16="http://schemas.microsoft.com/office/drawing/2014/main" id="{C68E739D-2AD3-4D31-B32F-19690FC6E3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55776" y="4644057"/>
              <a:ext cx="391544" cy="256555"/>
            </a:xfrm>
            <a:prstGeom prst="rect">
              <a:avLst/>
            </a:prstGeom>
            <a:noFill/>
            <a:ln>
              <a:noFill/>
            </a:ln>
            <a:effectLst>
              <a:prstShdw prst="shdw13" dist="12700" dir="10800000">
                <a:srgbClr val="0099FF">
                  <a:alpha val="50000"/>
                </a:srgbClr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4" name="TextBox 10">
              <a:extLst>
                <a:ext uri="{FF2B5EF4-FFF2-40B4-BE49-F238E27FC236}">
                  <a16:creationId xmlns:a16="http://schemas.microsoft.com/office/drawing/2014/main" id="{5B57105D-53BA-444A-B96A-98BCCB0EA4E7}"/>
                </a:ext>
              </a:extLst>
            </p:cNvPr>
            <p:cNvSpPr txBox="1"/>
            <p:nvPr/>
          </p:nvSpPr>
          <p:spPr bwMode="auto">
            <a:xfrm>
              <a:off x="2958576" y="4647723"/>
              <a:ext cx="2624437" cy="276999"/>
            </a:xfrm>
            <a:prstGeom prst="rect">
              <a:avLst/>
            </a:prstGeom>
            <a:noFill/>
            <a:effectLst/>
          </p:spPr>
          <p:txBody>
            <a:bodyPr wrap="non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zh-CN" altLang="en-US" sz="1200" b="1" spc="225" dirty="0">
                  <a:solidFill>
                    <a:srgbClr val="FBFF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演示示例</a:t>
              </a:r>
              <a:r>
                <a:rPr lang="en-US" altLang="zh-CN" sz="1200" b="1" spc="225" dirty="0">
                  <a:solidFill>
                    <a:srgbClr val="FBFF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06</a:t>
              </a:r>
              <a:r>
                <a:rPr lang="zh-CN" altLang="en-US" sz="1200" b="1" spc="225" dirty="0">
                  <a:solidFill>
                    <a:srgbClr val="FBFF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：基本过滤选择器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bldLvl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Rectangle 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775">
                <a:sym typeface="+mn-ea"/>
              </a:rPr>
              <a:t>课程项目展示</a:t>
            </a:r>
            <a:endParaRPr lang="zh-CN" altLang="en-US"/>
          </a:p>
        </p:txBody>
      </p:sp>
      <p:sp>
        <p:nvSpPr>
          <p:cNvPr id="481282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制作</a:t>
            </a:r>
            <a:r>
              <a:rPr lang="en-US" altLang="zh-CN"/>
              <a:t>1</a:t>
            </a:r>
            <a:r>
              <a:rPr lang="zh-CN" altLang="en-US"/>
              <a:t>号店网站网页特效</a:t>
            </a:r>
          </a:p>
          <a:p>
            <a:pPr lvl="1"/>
            <a:r>
              <a:rPr lang="zh-CN" altLang="en-US"/>
              <a:t>首页特效</a:t>
            </a:r>
          </a:p>
          <a:p>
            <a:pPr lvl="1"/>
            <a:r>
              <a:rPr lang="zh-CN" altLang="en-US"/>
              <a:t>搜索列表页特效</a:t>
            </a:r>
          </a:p>
          <a:p>
            <a:pPr lvl="1"/>
            <a:r>
              <a:rPr lang="zh-CN" altLang="en-US"/>
              <a:t>商品详情页特效</a:t>
            </a:r>
          </a:p>
          <a:p>
            <a:pPr lvl="1"/>
            <a:r>
              <a:rPr lang="zh-CN" altLang="en-US"/>
              <a:t>注册页特效</a:t>
            </a:r>
          </a:p>
          <a:p>
            <a:pPr lvl="1"/>
            <a:r>
              <a:rPr lang="zh-CN" altLang="en-US"/>
              <a:t>登录页特效</a:t>
            </a:r>
          </a:p>
        </p:txBody>
      </p:sp>
      <p:pic>
        <p:nvPicPr>
          <p:cNvPr id="3" name="Picture 2" descr="图1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6361" y="425292"/>
            <a:ext cx="1741646" cy="4019074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图10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8730" y="482442"/>
            <a:ext cx="1822133" cy="3860959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图10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1167" y="571024"/>
            <a:ext cx="876776" cy="3980974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图10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3898" y="1976345"/>
            <a:ext cx="4233876" cy="2214246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图10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3526" y="2138363"/>
            <a:ext cx="4076700" cy="2193131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灯片编号占位符 5"/>
          <p:cNvSpPr>
            <a:spLocks noGrp="1"/>
          </p:cNvSpPr>
          <p:nvPr>
            <p:ph type="sldNum" sz="quarter" idx="4294967295"/>
          </p:nvPr>
        </p:nvSpPr>
        <p:spPr>
          <a:xfrm>
            <a:off x="6347222" y="4816079"/>
            <a:ext cx="1600200" cy="273844"/>
          </a:xfrm>
          <a:prstGeom prst="rect">
            <a:avLst/>
          </a:prstGeom>
        </p:spPr>
        <p:txBody>
          <a:bodyPr/>
          <a:lstStyle>
            <a:lvl1pPr algn="r">
              <a:defRPr sz="900">
                <a:latin typeface="Arial" panose="020B0604020202020204" pitchFamily="34" charset="0"/>
                <a:ea typeface="黑体" panose="02010609060101010101" pitchFamily="49" charset="-122"/>
              </a:defRPr>
            </a:lvl1pPr>
          </a:lstStyle>
          <a:p>
            <a:pPr>
              <a:defRPr/>
            </a:pPr>
            <a:fld id="{DAD161FA-3DEA-4809-9C0A-40A7701BDB71}" type="slidenum">
              <a:rPr lang="zh-CN" altLang="en-US" smtClean="0"/>
              <a:t>5</a:t>
            </a:fld>
            <a:r>
              <a:rPr lang="en-US" altLang="zh-CN" dirty="0"/>
              <a:t>/32</a:t>
            </a:r>
            <a:endParaRPr lang="zh-CN" altLang="en-US" dirty="0"/>
          </a:p>
        </p:txBody>
      </p:sp>
      <p:sp>
        <p:nvSpPr>
          <p:cNvPr id="66" name="TextBox 53"/>
          <p:cNvSpPr txBox="1"/>
          <p:nvPr/>
        </p:nvSpPr>
        <p:spPr bwMode="auto">
          <a:xfrm>
            <a:off x="3398694" y="4664141"/>
            <a:ext cx="165660" cy="323165"/>
          </a:xfrm>
          <a:prstGeom prst="rect">
            <a:avLst/>
          </a:prstGeom>
          <a:noFill/>
          <a:effectLst>
            <a:outerShdw blurRad="25400" dist="12700" dir="5400000" algn="t" rotWithShape="0">
              <a:prstClr val="black">
                <a:alpha val="40000"/>
              </a:prstClr>
            </a:outerShdw>
          </a:effectLst>
        </p:spPr>
        <p:txBody>
          <a:bodyPr wrap="none" anchor="ctr">
            <a:spAutoFit/>
          </a:bodyPr>
          <a:lstStyle/>
          <a:p>
            <a:pPr>
              <a:defRPr/>
            </a:pPr>
            <a:endParaRPr lang="zh-CN" altLang="en-US" sz="15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A4C89D39-F84C-424F-A14B-82711933E866}"/>
              </a:ext>
            </a:extLst>
          </p:cNvPr>
          <p:cNvGrpSpPr/>
          <p:nvPr/>
        </p:nvGrpSpPr>
        <p:grpSpPr>
          <a:xfrm>
            <a:off x="2962800" y="4594583"/>
            <a:ext cx="3132349" cy="321469"/>
            <a:chOff x="2555776" y="4614386"/>
            <a:chExt cx="3132349" cy="321469"/>
          </a:xfrm>
        </p:grpSpPr>
        <p:sp>
          <p:nvSpPr>
            <p:cNvPr id="17" name="圆角矩形 7">
              <a:extLst>
                <a:ext uri="{FF2B5EF4-FFF2-40B4-BE49-F238E27FC236}">
                  <a16:creationId xmlns:a16="http://schemas.microsoft.com/office/drawing/2014/main" id="{4CD78D71-A419-4697-813F-A45AF21B270C}"/>
                </a:ext>
              </a:extLst>
            </p:cNvPr>
            <p:cNvSpPr/>
            <p:nvPr/>
          </p:nvSpPr>
          <p:spPr bwMode="auto">
            <a:xfrm>
              <a:off x="2555776" y="4614386"/>
              <a:ext cx="342601" cy="321469"/>
            </a:xfrm>
            <a:prstGeom prst="roundRect">
              <a:avLst/>
            </a:prstGeom>
            <a:solidFill>
              <a:srgbClr val="0099D8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>
              <a:defPPr>
                <a:defRPr lang="zh-CN">
                  <a:solidFill>
                    <a:schemeClr val="tx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sz="1350"/>
            </a:p>
          </p:txBody>
        </p:sp>
        <p:sp>
          <p:nvSpPr>
            <p:cNvPr id="18" name="圆角矩形 8">
              <a:extLst>
                <a:ext uri="{FF2B5EF4-FFF2-40B4-BE49-F238E27FC236}">
                  <a16:creationId xmlns:a16="http://schemas.microsoft.com/office/drawing/2014/main" id="{B6546C0A-940A-4945-975E-4BCE8F0095CB}"/>
                </a:ext>
              </a:extLst>
            </p:cNvPr>
            <p:cNvSpPr/>
            <p:nvPr/>
          </p:nvSpPr>
          <p:spPr bwMode="auto">
            <a:xfrm>
              <a:off x="2947320" y="4614386"/>
              <a:ext cx="2740805" cy="321469"/>
            </a:xfrm>
            <a:prstGeom prst="roundRect">
              <a:avLst/>
            </a:prstGeom>
            <a:solidFill>
              <a:srgbClr val="0099D8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>
              <a:defPPr>
                <a:defRPr lang="zh-CN">
                  <a:solidFill>
                    <a:schemeClr val="tx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sz="1350"/>
            </a:p>
          </p:txBody>
        </p:sp>
        <p:pic>
          <p:nvPicPr>
            <p:cNvPr id="19" name="Picture 8" descr="说话气泡new">
              <a:extLst>
                <a:ext uri="{FF2B5EF4-FFF2-40B4-BE49-F238E27FC236}">
                  <a16:creationId xmlns:a16="http://schemas.microsoft.com/office/drawing/2014/main" id="{4F66CB63-C509-452F-BCAF-EDC41B035C8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55776" y="4644057"/>
              <a:ext cx="391544" cy="256555"/>
            </a:xfrm>
            <a:prstGeom prst="rect">
              <a:avLst/>
            </a:prstGeom>
            <a:noFill/>
            <a:ln>
              <a:noFill/>
            </a:ln>
            <a:effectLst>
              <a:prstShdw prst="shdw13" dist="12700" dir="10800000">
                <a:srgbClr val="0099FF">
                  <a:alpha val="50000"/>
                </a:srgbClr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" name="TextBox 10">
              <a:extLst>
                <a:ext uri="{FF2B5EF4-FFF2-40B4-BE49-F238E27FC236}">
                  <a16:creationId xmlns:a16="http://schemas.microsoft.com/office/drawing/2014/main" id="{F650C175-877D-4BCF-9778-F476F77563B0}"/>
                </a:ext>
              </a:extLst>
            </p:cNvPr>
            <p:cNvSpPr txBox="1"/>
            <p:nvPr/>
          </p:nvSpPr>
          <p:spPr bwMode="auto">
            <a:xfrm>
              <a:off x="3133303" y="4647723"/>
              <a:ext cx="2274983" cy="276999"/>
            </a:xfrm>
            <a:prstGeom prst="rect">
              <a:avLst/>
            </a:prstGeom>
            <a:noFill/>
            <a:effectLst/>
          </p:spPr>
          <p:txBody>
            <a:bodyPr wrap="non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zh-CN" altLang="en-US" sz="1200" b="1" spc="225" dirty="0">
                  <a:solidFill>
                    <a:srgbClr val="FBFF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演示示例</a:t>
              </a:r>
              <a:r>
                <a:rPr lang="en-US" altLang="zh-CN" sz="1200" b="1" spc="225" dirty="0">
                  <a:solidFill>
                    <a:srgbClr val="FBFF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01</a:t>
              </a:r>
              <a:r>
                <a:rPr lang="zh-CN" altLang="en-US" sz="1200" b="1" spc="225" dirty="0">
                  <a:solidFill>
                    <a:srgbClr val="FBFF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r>
                <a:rPr lang="en-US" altLang="zh-CN" sz="1200" b="1" spc="225" dirty="0">
                  <a:solidFill>
                    <a:srgbClr val="FBFF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1</a:t>
              </a:r>
              <a:r>
                <a:rPr lang="zh-CN" altLang="en-US" sz="1200" b="1" spc="225" dirty="0">
                  <a:solidFill>
                    <a:srgbClr val="FBFF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号店整站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1000" fill="hold"/>
                                        <p:tgtEl>
                                          <p:spTgt spid="4812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7" dur="1000" fill="hold"/>
                                        <p:tgtEl>
                                          <p:spTgt spid="4812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8" dur="1000" fill="hold"/>
                                        <p:tgtEl>
                                          <p:spTgt spid="4812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9" dur="1000" fill="hold"/>
                                        <p:tgtEl>
                                          <p:spTgt spid="48128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0" dur="1000" fill="hold"/>
                                        <p:tgtEl>
                                          <p:spTgt spid="48128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标题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 dirty="0"/>
              <a:t>练习</a:t>
            </a:r>
            <a:r>
              <a:rPr lang="en-US" altLang="zh-CN" sz="2800" dirty="0"/>
              <a:t>4</a:t>
            </a:r>
            <a:r>
              <a:rPr lang="en-US" altLang="zh-CN" sz="2775" dirty="0">
                <a:sym typeface="+mn-ea"/>
              </a:rPr>
              <a:t>—</a:t>
            </a:r>
            <a:r>
              <a:rPr lang="zh-CN" altLang="en-US" sz="2775" dirty="0">
                <a:sym typeface="+mn-ea"/>
              </a:rPr>
              <a:t>制作隔行变色的商品列表</a:t>
            </a:r>
            <a:endParaRPr lang="zh-CN" altLang="en-US" dirty="0"/>
          </a:p>
        </p:txBody>
      </p:sp>
      <p:sp>
        <p:nvSpPr>
          <p:cNvPr id="8195" name="内容占位符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sz="2381" dirty="0">
                <a:sym typeface="+mn-ea"/>
              </a:rPr>
              <a:t>需求说明</a:t>
            </a:r>
            <a:endParaRPr lang="en-US" altLang="zh-CN" sz="2381" dirty="0"/>
          </a:p>
          <a:p>
            <a:pPr lvl="1">
              <a:defRPr/>
            </a:pPr>
            <a:r>
              <a:rPr lang="zh-CN" altLang="en-US" sz="2381" dirty="0">
                <a:sym typeface="+mn-ea"/>
              </a:rPr>
              <a:t>使用基本过滤选择器，实现隔行变色的表格（不包括表头），偶数行背景色为</a:t>
            </a:r>
            <a:r>
              <a:rPr lang="en-US" altLang="zh-CN" sz="2381" dirty="0">
                <a:sym typeface="+mn-ea"/>
              </a:rPr>
              <a:t>#eff7d1</a:t>
            </a:r>
            <a:r>
              <a:rPr lang="zh-CN" altLang="en-US" sz="2381" dirty="0">
                <a:sym typeface="+mn-ea"/>
              </a:rPr>
              <a:t>，奇数行背景色为</a:t>
            </a:r>
            <a:r>
              <a:rPr lang="en-US" altLang="zh-CN" sz="2381" dirty="0">
                <a:sym typeface="+mn-ea"/>
              </a:rPr>
              <a:t>#f7e195</a:t>
            </a:r>
            <a:endParaRPr lang="en-US" altLang="zh-CN" sz="2381" dirty="0"/>
          </a:p>
          <a:p>
            <a:endParaRPr lang="zh-CN" altLang="en-US" dirty="0"/>
          </a:p>
          <a:p>
            <a:pPr lvl="1"/>
            <a:endParaRPr lang="zh-CN" altLang="en-US" dirty="0"/>
          </a:p>
          <a:p>
            <a:pPr lvl="1"/>
            <a:endParaRPr lang="zh-CN" altLang="en-US" dirty="0"/>
          </a:p>
          <a:p>
            <a:pPr lvl="1"/>
            <a:endParaRPr lang="zh-CN" altLang="en-US" dirty="0"/>
          </a:p>
          <a:p>
            <a:pPr lvl="1"/>
            <a:endParaRPr lang="zh-CN" altLang="en-US" dirty="0"/>
          </a:p>
          <a:p>
            <a:pPr lvl="1"/>
            <a:endParaRPr lang="zh-CN" altLang="en-US" dirty="0"/>
          </a:p>
          <a:p>
            <a:endParaRPr lang="zh-CN" altLang="en-US" dirty="0"/>
          </a:p>
        </p:txBody>
      </p:sp>
      <p:pic>
        <p:nvPicPr>
          <p:cNvPr id="4098" name="Picture 2" descr="F:\2016年工作\ACCP8.0产品开发\jQuery\案例源码\chapter06\Chapter06截图\图6.26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3412" y="1275502"/>
            <a:ext cx="3417727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8807" name="AutoShape 7"/>
          <p:cNvSpPr>
            <a:spLocks noChangeArrowheads="1"/>
          </p:cNvSpPr>
          <p:nvPr/>
        </p:nvSpPr>
        <p:spPr bwMode="auto">
          <a:xfrm>
            <a:off x="3372803" y="4581734"/>
            <a:ext cx="1775261" cy="332006"/>
          </a:xfrm>
          <a:prstGeom prst="wedgeRoundRectCallout">
            <a:avLst>
              <a:gd name="adj1" fmla="val -127"/>
              <a:gd name="adj2" fmla="val -48992"/>
              <a:gd name="adj3" fmla="val 16667"/>
            </a:avLst>
          </a:prstGeom>
          <a:solidFill>
            <a:srgbClr val="0099D8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anchor="ctr">
            <a:spAutoFit/>
          </a:bodyPr>
          <a:lstStyle/>
          <a:p>
            <a:pPr marL="0" lvl="1" indent="-214313" eaLnBrk="0" hangingPunct="0">
              <a:spcBef>
                <a:spcPct val="20000"/>
              </a:spcBef>
              <a:buClr>
                <a:srgbClr val="233DA9"/>
              </a:buClr>
              <a:buSzPct val="80000"/>
              <a:defRPr/>
            </a:pPr>
            <a:r>
              <a:rPr sz="1350" b="1" kern="0" dirty="0">
                <a:solidFill>
                  <a:schemeClr val="bg1"/>
                </a:solidFill>
                <a:latin typeface="Arial" panose="020B0604020202020204"/>
                <a:ea typeface="黑体" panose="02010609060101010101" pitchFamily="49" charset="-122"/>
              </a:rPr>
              <a:t>完成时间：</a:t>
            </a:r>
            <a:r>
              <a:rPr lang="en-US" sz="1350" b="1" kern="0" dirty="0">
                <a:solidFill>
                  <a:schemeClr val="bg1"/>
                </a:solidFill>
                <a:latin typeface="Arial" panose="020B0604020202020204"/>
                <a:ea typeface="黑体" panose="02010609060101010101" pitchFamily="49" charset="-122"/>
              </a:rPr>
              <a:t>2</a:t>
            </a:r>
            <a:r>
              <a:rPr sz="1350" b="1" kern="0" dirty="0">
                <a:solidFill>
                  <a:schemeClr val="bg1"/>
                </a:solidFill>
                <a:latin typeface="Arial" panose="020B0604020202020204"/>
                <a:ea typeface="黑体" panose="02010609060101010101" pitchFamily="49" charset="-122"/>
              </a:rPr>
              <a:t>0分钟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BFE689C-3206-4D32-81DD-C298A3F4DC3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50</a:t>
            </a:fld>
            <a:r>
              <a:rPr lang="en-US" altLang="zh-CN" dirty="0"/>
              <a:t>/62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888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8807" grpId="0" bldLvl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常见问题及解决办法</a:t>
            </a:r>
            <a:endParaRPr lang="en-US" altLang="zh-CN"/>
          </a:p>
          <a:p>
            <a:r>
              <a:rPr lang="zh-CN" altLang="en-US"/>
              <a:t>代码规范问题</a:t>
            </a:r>
          </a:p>
          <a:p>
            <a:r>
              <a:rPr lang="zh-CN" altLang="en-US"/>
              <a:t>调试技巧</a:t>
            </a:r>
            <a:endParaRPr lang="en-US" altLang="zh-CN"/>
          </a:p>
          <a:p>
            <a:endParaRPr lang="zh-CN" altLang="en-US"/>
          </a:p>
          <a:p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共性问题集中讲解</a:t>
            </a:r>
            <a:endParaRPr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50776C2-8B0F-4658-B9B1-24C22FF7AB9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51</a:t>
            </a:fld>
            <a:r>
              <a:rPr lang="en-US" altLang="zh-CN" dirty="0"/>
              <a:t>/62</a:t>
            </a:r>
            <a:endParaRPr lang="en-US" dirty="0"/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AD5F8B24-D129-4FD1-A665-819DD0E0D5A0}"/>
              </a:ext>
            </a:extLst>
          </p:cNvPr>
          <p:cNvGrpSpPr/>
          <p:nvPr/>
        </p:nvGrpSpPr>
        <p:grpSpPr>
          <a:xfrm>
            <a:off x="2560320" y="3474720"/>
            <a:ext cx="4022884" cy="992505"/>
            <a:chOff x="4789" y="4099"/>
            <a:chExt cx="8447" cy="2084"/>
          </a:xfrm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274A28F5-1AA8-42F5-B8E5-17B5A56A8075}"/>
                </a:ext>
              </a:extLst>
            </p:cNvPr>
            <p:cNvSpPr/>
            <p:nvPr/>
          </p:nvSpPr>
          <p:spPr>
            <a:xfrm rot="2700000">
              <a:off x="5727" y="4099"/>
              <a:ext cx="395" cy="395"/>
            </a:xfrm>
            <a:prstGeom prst="rect">
              <a:avLst/>
            </a:prstGeom>
            <a:solidFill>
              <a:srgbClr val="0099D8"/>
            </a:solidFill>
            <a:ln w="57150">
              <a:solidFill>
                <a:srgbClr val="0099D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51C876DC-2B4D-416A-A53E-EF8E3BFF4209}"/>
                </a:ext>
              </a:extLst>
            </p:cNvPr>
            <p:cNvSpPr/>
            <p:nvPr/>
          </p:nvSpPr>
          <p:spPr>
            <a:xfrm rot="2700000">
              <a:off x="12181" y="4530"/>
              <a:ext cx="1055" cy="1055"/>
            </a:xfrm>
            <a:prstGeom prst="rect">
              <a:avLst/>
            </a:prstGeom>
            <a:noFill/>
            <a:ln w="57150">
              <a:solidFill>
                <a:srgbClr val="0099D8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5CDBAA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B8540930-3799-4CC6-A00F-331DD0F02A0A}"/>
                </a:ext>
              </a:extLst>
            </p:cNvPr>
            <p:cNvSpPr/>
            <p:nvPr/>
          </p:nvSpPr>
          <p:spPr>
            <a:xfrm rot="2700000">
              <a:off x="11207" y="5128"/>
              <a:ext cx="1055" cy="1055"/>
            </a:xfrm>
            <a:prstGeom prst="rect">
              <a:avLst/>
            </a:prstGeom>
            <a:solidFill>
              <a:srgbClr val="0099D8"/>
            </a:solidFill>
            <a:ln w="57150">
              <a:solidFill>
                <a:srgbClr val="0099D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7" name="Text Box 13">
              <a:extLst>
                <a:ext uri="{FF2B5EF4-FFF2-40B4-BE49-F238E27FC236}">
                  <a16:creationId xmlns:a16="http://schemas.microsoft.com/office/drawing/2014/main" id="{B397D796-3A27-4F87-BE9B-926F5FFEC31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89" y="4521"/>
              <a:ext cx="7422" cy="1492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9525" algn="ctr">
              <a:noFill/>
              <a:miter lim="800000"/>
            </a:ln>
            <a:effectLst/>
          </p:spPr>
          <p:txBody>
            <a:bodyPr wrap="square" tIns="89100">
              <a:spAutoFit/>
            </a:bodyPr>
            <a:lstStyle/>
            <a:p>
              <a:pPr algn="ctr" eaLnBrk="0" hangingPunct="0">
                <a:defRPr/>
              </a:pPr>
              <a:r>
                <a:rPr lang="en-US" altLang="zh-CN" sz="2400" b="1" kern="0" spc="225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</a:t>
              </a:r>
              <a:r>
                <a:rPr lang="zh-CN" altLang="en-US" sz="2400" b="1" kern="0" spc="225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共性问题集中讲解</a:t>
              </a: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213BE8C8-DC05-410E-A1A4-E81C48079FD2}"/>
                </a:ext>
              </a:extLst>
            </p:cNvPr>
            <p:cNvSpPr/>
            <p:nvPr/>
          </p:nvSpPr>
          <p:spPr>
            <a:xfrm rot="2700000">
              <a:off x="4789" y="4594"/>
              <a:ext cx="1219" cy="1219"/>
            </a:xfrm>
            <a:prstGeom prst="rect">
              <a:avLst/>
            </a:prstGeom>
            <a:noFill/>
            <a:ln w="57150">
              <a:solidFill>
                <a:srgbClr val="0099D8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5CDBAA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476FB33C-8A7F-4962-9D8C-37860B6E5DB3}"/>
                </a:ext>
              </a:extLst>
            </p:cNvPr>
            <p:cNvSpPr/>
            <p:nvPr/>
          </p:nvSpPr>
          <p:spPr>
            <a:xfrm rot="2700000">
              <a:off x="5589" y="5426"/>
              <a:ext cx="671" cy="671"/>
            </a:xfrm>
            <a:prstGeom prst="rect">
              <a:avLst/>
            </a:prstGeom>
            <a:noFill/>
            <a:ln w="57150">
              <a:solidFill>
                <a:srgbClr val="0099D8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5CDBAA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51EF41DA-D15E-482E-A6B2-EB3871E2F1AC}"/>
                </a:ext>
              </a:extLst>
            </p:cNvPr>
            <p:cNvSpPr/>
            <p:nvPr/>
          </p:nvSpPr>
          <p:spPr>
            <a:xfrm rot="2700000">
              <a:off x="12344" y="5852"/>
              <a:ext cx="304" cy="304"/>
            </a:xfrm>
            <a:prstGeom prst="rect">
              <a:avLst/>
            </a:prstGeom>
            <a:solidFill>
              <a:srgbClr val="0099D8"/>
            </a:solidFill>
            <a:ln w="57150">
              <a:solidFill>
                <a:srgbClr val="0099D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标题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sz="2775" dirty="0">
                <a:sym typeface="+mn-ea"/>
              </a:rPr>
              <a:t>可见性过滤选择器</a:t>
            </a:r>
            <a:endParaRPr lang="zh-CN" altLang="en-US"/>
          </a:p>
        </p:txBody>
      </p:sp>
      <p:sp>
        <p:nvSpPr>
          <p:cNvPr id="8195" name="内容占位符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通过元素显示状态来选取元素</a:t>
            </a:r>
            <a:endParaRPr lang="zh-CN" altLang="en-US"/>
          </a:p>
          <a:p>
            <a:pPr lvl="1"/>
            <a:endParaRPr lang="zh-CN" altLang="en-US"/>
          </a:p>
          <a:p>
            <a:pPr lvl="1"/>
            <a:endParaRPr lang="zh-CN" altLang="en-US"/>
          </a:p>
          <a:p>
            <a:pPr lvl="1"/>
            <a:endParaRPr lang="zh-CN" altLang="en-US"/>
          </a:p>
          <a:p>
            <a:pPr lvl="1"/>
            <a:endParaRPr lang="zh-CN" altLang="en-US"/>
          </a:p>
          <a:p>
            <a:pPr lvl="1"/>
            <a:endParaRPr lang="zh-CN" altLang="en-US"/>
          </a:p>
          <a:p>
            <a:endParaRPr lang="zh-CN" altLang="en-US"/>
          </a:p>
        </p:txBody>
      </p:sp>
      <p:sp>
        <p:nvSpPr>
          <p:cNvPr id="6" name="AutoShape 3"/>
          <p:cNvSpPr>
            <a:spLocks noChangeArrowheads="1"/>
          </p:cNvSpPr>
          <p:nvPr/>
        </p:nvSpPr>
        <p:spPr bwMode="auto">
          <a:xfrm>
            <a:off x="912718" y="3313422"/>
            <a:ext cx="4536380" cy="683392"/>
          </a:xfrm>
          <a:prstGeom prst="roundRect">
            <a:avLst>
              <a:gd name="adj" fmla="val 0"/>
            </a:avLst>
          </a:prstGeom>
          <a:solidFill>
            <a:srgbClr val="EDF5FD"/>
          </a:solidFill>
          <a:ln w="50800" cap="flat" cmpd="sng" algn="ctr">
            <a:solidFill>
              <a:srgbClr val="0099D8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1350" b="1" dirty="0"/>
              <a:t>$("</a:t>
            </a:r>
            <a:r>
              <a:rPr lang="en-US" sz="1350" b="1" dirty="0" err="1"/>
              <a:t>p</a:t>
            </a:r>
            <a:r>
              <a:rPr lang="en-US" sz="1350" b="1" dirty="0" err="1">
                <a:solidFill>
                  <a:srgbClr val="FF0000"/>
                </a:solidFill>
              </a:rPr>
              <a:t>:hidden</a:t>
            </a:r>
            <a:r>
              <a:rPr lang="en-US" sz="1350" b="1" dirty="0"/>
              <a:t>").show();</a:t>
            </a:r>
          </a:p>
          <a:p>
            <a:pPr>
              <a:lnSpc>
                <a:spcPct val="150000"/>
              </a:lnSpc>
              <a:defRPr/>
            </a:pPr>
            <a:r>
              <a:rPr lang="en-US" sz="1350" b="1" dirty="0"/>
              <a:t>$("</a:t>
            </a:r>
            <a:r>
              <a:rPr lang="en-US" sz="1350" b="1" dirty="0" err="1"/>
              <a:t>p</a:t>
            </a:r>
            <a:r>
              <a:rPr lang="en-US" sz="1350" b="1" dirty="0" err="1">
                <a:solidFill>
                  <a:srgbClr val="FF0000"/>
                </a:solidFill>
              </a:rPr>
              <a:t>:visible</a:t>
            </a:r>
            <a:r>
              <a:rPr lang="en-US" sz="1350" b="1" dirty="0"/>
              <a:t>").hide();</a:t>
            </a:r>
            <a:endParaRPr lang="zh-CN" altLang="zh-CN" sz="1350" b="1" dirty="0" err="1"/>
          </a:p>
        </p:txBody>
      </p:sp>
      <p:graphicFrame>
        <p:nvGraphicFramePr>
          <p:cNvPr id="9" name="表格 8"/>
          <p:cNvGraphicFramePr/>
          <p:nvPr>
            <p:extLst>
              <p:ext uri="{D42A27DB-BD31-4B8C-83A1-F6EECF244321}">
                <p14:modId xmlns:p14="http://schemas.microsoft.com/office/powerpoint/2010/main" val="701383488"/>
              </p:ext>
            </p:extLst>
          </p:nvPr>
        </p:nvGraphicFramePr>
        <p:xfrm>
          <a:off x="912495" y="1668304"/>
          <a:ext cx="7681914" cy="14330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87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697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033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14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语法</a:t>
                      </a:r>
                    </a:p>
                  </a:txBody>
                  <a:tcPr marL="51435" marR="51435" marT="0" marB="0" anchor="ctr">
                    <a:solidFill>
                      <a:srgbClr val="0099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14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描述</a:t>
                      </a:r>
                    </a:p>
                  </a:txBody>
                  <a:tcPr marL="51435" marR="51435" marT="0" marB="0" anchor="ctr">
                    <a:solidFill>
                      <a:srgbClr val="0099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14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示例</a:t>
                      </a:r>
                    </a:p>
                  </a:txBody>
                  <a:tcPr marL="51435" marR="51435" marT="0" marB="0" anchor="ctr">
                    <a:solidFill>
                      <a:srgbClr val="0099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291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fr-FR" alt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:visible</a:t>
                      </a:r>
                      <a:endParaRPr lang="zh-CN" altLang="en-US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选取所有可见的元素</a:t>
                      </a: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fr-FR" alt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$(":visible" )</a:t>
                      </a:r>
                      <a:r>
                        <a:rPr lang="zh-CN" alt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选取所有可见的元素</a:t>
                      </a:r>
                    </a:p>
                  </a:txBody>
                  <a:tcPr marL="51435" marR="51435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fr-FR" alt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:hidden</a:t>
                      </a:r>
                      <a:endParaRPr lang="zh-CN" altLang="en-US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选取所有隐藏的元素</a:t>
                      </a: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fr-FR" alt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$(":hidden" ) </a:t>
                      </a:r>
                      <a:r>
                        <a:rPr lang="zh-CN" alt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选取所有隐藏的元素</a:t>
                      </a:r>
                    </a:p>
                  </a:txBody>
                  <a:tcPr marL="51435" marR="51435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304D3499-E68F-4171-BA80-66969A3156D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52</a:t>
            </a:fld>
            <a:r>
              <a:rPr lang="en-US" altLang="zh-CN" dirty="0"/>
              <a:t>/62</a:t>
            </a:r>
            <a:endParaRPr lang="en-US" dirty="0"/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670A022F-454B-4E0F-9489-063A26B2C806}"/>
              </a:ext>
            </a:extLst>
          </p:cNvPr>
          <p:cNvGrpSpPr/>
          <p:nvPr/>
        </p:nvGrpSpPr>
        <p:grpSpPr>
          <a:xfrm>
            <a:off x="3005825" y="4501754"/>
            <a:ext cx="3132349" cy="321469"/>
            <a:chOff x="2555776" y="4614386"/>
            <a:chExt cx="3132349" cy="321469"/>
          </a:xfrm>
        </p:grpSpPr>
        <p:sp>
          <p:nvSpPr>
            <p:cNvPr id="14" name="圆角矩形 7">
              <a:extLst>
                <a:ext uri="{FF2B5EF4-FFF2-40B4-BE49-F238E27FC236}">
                  <a16:creationId xmlns:a16="http://schemas.microsoft.com/office/drawing/2014/main" id="{E32747D6-C47C-4D45-9B17-495232A0060B}"/>
                </a:ext>
              </a:extLst>
            </p:cNvPr>
            <p:cNvSpPr/>
            <p:nvPr/>
          </p:nvSpPr>
          <p:spPr bwMode="auto">
            <a:xfrm>
              <a:off x="2555776" y="4614386"/>
              <a:ext cx="342601" cy="321469"/>
            </a:xfrm>
            <a:prstGeom prst="roundRect">
              <a:avLst/>
            </a:prstGeom>
            <a:solidFill>
              <a:srgbClr val="0099D8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>
              <a:defPPr>
                <a:defRPr lang="zh-CN">
                  <a:solidFill>
                    <a:schemeClr val="tx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sz="1350"/>
            </a:p>
          </p:txBody>
        </p:sp>
        <p:sp>
          <p:nvSpPr>
            <p:cNvPr id="15" name="圆角矩形 8">
              <a:extLst>
                <a:ext uri="{FF2B5EF4-FFF2-40B4-BE49-F238E27FC236}">
                  <a16:creationId xmlns:a16="http://schemas.microsoft.com/office/drawing/2014/main" id="{7EDEB2DD-DFD7-4AEE-84EA-66DDBC026D5C}"/>
                </a:ext>
              </a:extLst>
            </p:cNvPr>
            <p:cNvSpPr/>
            <p:nvPr/>
          </p:nvSpPr>
          <p:spPr bwMode="auto">
            <a:xfrm>
              <a:off x="2947320" y="4614386"/>
              <a:ext cx="2740805" cy="321469"/>
            </a:xfrm>
            <a:prstGeom prst="roundRect">
              <a:avLst/>
            </a:prstGeom>
            <a:solidFill>
              <a:srgbClr val="0099D8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>
              <a:defPPr>
                <a:defRPr lang="zh-CN">
                  <a:solidFill>
                    <a:schemeClr val="tx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sz="1350"/>
            </a:p>
          </p:txBody>
        </p:sp>
        <p:pic>
          <p:nvPicPr>
            <p:cNvPr id="18" name="Picture 8" descr="说话气泡new">
              <a:extLst>
                <a:ext uri="{FF2B5EF4-FFF2-40B4-BE49-F238E27FC236}">
                  <a16:creationId xmlns:a16="http://schemas.microsoft.com/office/drawing/2014/main" id="{069CB20D-8180-4B44-8E9D-AF17337FEA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55776" y="4644057"/>
              <a:ext cx="391544" cy="256555"/>
            </a:xfrm>
            <a:prstGeom prst="rect">
              <a:avLst/>
            </a:prstGeom>
            <a:noFill/>
            <a:ln>
              <a:noFill/>
            </a:ln>
            <a:effectLst>
              <a:prstShdw prst="shdw13" dist="12700" dir="10800000">
                <a:srgbClr val="0099FF">
                  <a:alpha val="50000"/>
                </a:srgbClr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" name="TextBox 10">
              <a:extLst>
                <a:ext uri="{FF2B5EF4-FFF2-40B4-BE49-F238E27FC236}">
                  <a16:creationId xmlns:a16="http://schemas.microsoft.com/office/drawing/2014/main" id="{E9B2477E-62CD-4278-BC61-2C5BC627B3D5}"/>
                </a:ext>
              </a:extLst>
            </p:cNvPr>
            <p:cNvSpPr txBox="1"/>
            <p:nvPr/>
          </p:nvSpPr>
          <p:spPr bwMode="auto">
            <a:xfrm>
              <a:off x="2867205" y="4647723"/>
              <a:ext cx="2807180" cy="276999"/>
            </a:xfrm>
            <a:prstGeom prst="rect">
              <a:avLst/>
            </a:prstGeom>
            <a:noFill/>
            <a:effectLst/>
          </p:spPr>
          <p:txBody>
            <a:bodyPr wrap="non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zh-CN" altLang="en-US" sz="1200" b="1" spc="225" dirty="0">
                  <a:solidFill>
                    <a:srgbClr val="FBFF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演示示例</a:t>
              </a:r>
              <a:r>
                <a:rPr lang="en-US" altLang="zh-CN" sz="1200" b="1" spc="225" dirty="0">
                  <a:solidFill>
                    <a:srgbClr val="FBFF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07</a:t>
              </a:r>
              <a:r>
                <a:rPr lang="zh-CN" altLang="en-US" sz="1200" b="1" spc="225" dirty="0">
                  <a:solidFill>
                    <a:srgbClr val="FBFF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：可见性过滤选择器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标题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775" dirty="0" err="1">
                <a:sym typeface="+mn-ea"/>
              </a:rPr>
              <a:t>jQuery</a:t>
            </a:r>
            <a:r>
              <a:rPr lang="zh-CN" altLang="en-US" sz="2775" dirty="0">
                <a:sym typeface="+mn-ea"/>
              </a:rPr>
              <a:t>选择器注意事项</a:t>
            </a:r>
            <a:r>
              <a:rPr lang="en-US" altLang="zh-CN" sz="2775" dirty="0">
                <a:sym typeface="+mn-ea"/>
              </a:rPr>
              <a:t>2-1</a:t>
            </a:r>
            <a:endParaRPr lang="zh-CN" altLang="en-US"/>
          </a:p>
        </p:txBody>
      </p:sp>
      <p:sp>
        <p:nvSpPr>
          <p:cNvPr id="8195" name="内容占位符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特殊符号的转义</a:t>
            </a:r>
          </a:p>
          <a:p>
            <a:endParaRPr lang="zh-CN" altLang="en-US" dirty="0">
              <a:sym typeface="+mn-ea"/>
            </a:endParaRPr>
          </a:p>
          <a:p>
            <a:endParaRPr lang="en-US" altLang="zh-CN" dirty="0">
              <a:sym typeface="+mn-ea"/>
            </a:endParaRPr>
          </a:p>
          <a:p>
            <a:r>
              <a:rPr lang="zh-CN" altLang="en-US" dirty="0">
                <a:sym typeface="+mn-ea"/>
              </a:rPr>
              <a:t>获取这两个元素的选择器</a:t>
            </a:r>
          </a:p>
          <a:p>
            <a:pPr lvl="1"/>
            <a:endParaRPr lang="zh-CN" altLang="en-US" dirty="0"/>
          </a:p>
          <a:p>
            <a:pPr lvl="1"/>
            <a:endParaRPr lang="zh-CN" altLang="en-US" dirty="0"/>
          </a:p>
          <a:p>
            <a:pPr lvl="1"/>
            <a:endParaRPr lang="zh-CN" altLang="en-US" dirty="0"/>
          </a:p>
          <a:p>
            <a:pPr lvl="1"/>
            <a:endParaRPr lang="zh-CN" altLang="en-US" dirty="0"/>
          </a:p>
          <a:p>
            <a:pPr lvl="1"/>
            <a:endParaRPr lang="zh-CN" altLang="en-US" dirty="0"/>
          </a:p>
          <a:p>
            <a:endParaRPr lang="zh-CN" altLang="en-US" dirty="0"/>
          </a:p>
        </p:txBody>
      </p:sp>
      <p:sp>
        <p:nvSpPr>
          <p:cNvPr id="15" name="AutoShape 3"/>
          <p:cNvSpPr>
            <a:spLocks noChangeArrowheads="1"/>
          </p:cNvSpPr>
          <p:nvPr/>
        </p:nvSpPr>
        <p:spPr bwMode="auto">
          <a:xfrm>
            <a:off x="1007788" y="1563638"/>
            <a:ext cx="5143500" cy="715581"/>
          </a:xfrm>
          <a:prstGeom prst="roundRect">
            <a:avLst>
              <a:gd name="adj" fmla="val 0"/>
            </a:avLst>
          </a:prstGeom>
          <a:solidFill>
            <a:srgbClr val="EDF5FD"/>
          </a:solidFill>
          <a:ln w="50800" cap="flat" cmpd="sng" algn="ctr">
            <a:solidFill>
              <a:srgbClr val="0099D8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>
            <a:spAutoFit/>
          </a:bodyPr>
          <a:lstStyle/>
          <a:p>
            <a:pPr>
              <a:defRPr/>
            </a:pPr>
            <a:r>
              <a:rPr lang="en-US" sz="1350" dirty="0"/>
              <a:t>&lt;div id="</a:t>
            </a:r>
            <a:r>
              <a:rPr lang="en-US" sz="1350" b="1" dirty="0" err="1"/>
              <a:t>id#a</a:t>
            </a:r>
            <a:r>
              <a:rPr lang="en-US" sz="1350" dirty="0"/>
              <a:t>"&gt;</a:t>
            </a:r>
            <a:r>
              <a:rPr lang="en-US" sz="1350" dirty="0" err="1"/>
              <a:t>aa</a:t>
            </a:r>
            <a:r>
              <a:rPr lang="en-US" sz="1350" dirty="0"/>
              <a:t>&lt;/div&gt;</a:t>
            </a:r>
          </a:p>
          <a:p>
            <a:pPr>
              <a:defRPr/>
            </a:pPr>
            <a:endParaRPr lang="zh-CN" altLang="en-US" sz="1350" dirty="0"/>
          </a:p>
          <a:p>
            <a:pPr>
              <a:defRPr/>
            </a:pPr>
            <a:r>
              <a:rPr lang="en-US" sz="1350" dirty="0"/>
              <a:t>&lt;div id="</a:t>
            </a:r>
            <a:r>
              <a:rPr lang="en-US" sz="1350" b="1" dirty="0"/>
              <a:t>id[2]</a:t>
            </a:r>
            <a:r>
              <a:rPr lang="en-US" sz="1350" dirty="0"/>
              <a:t>"&gt;cc&lt;/div&gt;</a:t>
            </a:r>
            <a:endParaRPr lang="zh-CN" altLang="en-US" sz="1350" dirty="0"/>
          </a:p>
        </p:txBody>
      </p:sp>
      <p:sp>
        <p:nvSpPr>
          <p:cNvPr id="18" name="AutoShape 3"/>
          <p:cNvSpPr>
            <a:spLocks noChangeArrowheads="1"/>
          </p:cNvSpPr>
          <p:nvPr/>
        </p:nvSpPr>
        <p:spPr bwMode="auto">
          <a:xfrm>
            <a:off x="1017985" y="3003233"/>
            <a:ext cx="5143500" cy="715581"/>
          </a:xfrm>
          <a:prstGeom prst="roundRect">
            <a:avLst>
              <a:gd name="adj" fmla="val 0"/>
            </a:avLst>
          </a:prstGeom>
          <a:solidFill>
            <a:srgbClr val="EDF5FD"/>
          </a:solidFill>
          <a:ln w="50800" cap="flat" cmpd="sng" algn="ctr">
            <a:solidFill>
              <a:srgbClr val="0099D8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>
            <a:spAutoFit/>
          </a:bodyPr>
          <a:lstStyle/>
          <a:p>
            <a:pPr>
              <a:defRPr/>
            </a:pPr>
            <a:r>
              <a:rPr lang="en-US" sz="1350" dirty="0"/>
              <a:t>$("</a:t>
            </a:r>
            <a:r>
              <a:rPr lang="en-US" sz="1350" b="1" dirty="0"/>
              <a:t>#</a:t>
            </a:r>
            <a:r>
              <a:rPr lang="en-US" sz="1350" b="1" dirty="0" err="1"/>
              <a:t>id#a</a:t>
            </a:r>
            <a:r>
              <a:rPr lang="en-US" sz="1350" dirty="0"/>
              <a:t>");</a:t>
            </a:r>
          </a:p>
          <a:p>
            <a:pPr>
              <a:defRPr/>
            </a:pPr>
            <a:endParaRPr lang="zh-CN" altLang="en-US" sz="1350" dirty="0"/>
          </a:p>
          <a:p>
            <a:pPr>
              <a:defRPr/>
            </a:pPr>
            <a:r>
              <a:rPr lang="en-US" sz="1350" dirty="0"/>
              <a:t>$("</a:t>
            </a:r>
            <a:r>
              <a:rPr lang="en-US" sz="1350" b="1" dirty="0"/>
              <a:t>#id[2]</a:t>
            </a:r>
            <a:r>
              <a:rPr lang="en-US" sz="1350" dirty="0"/>
              <a:t>");</a:t>
            </a:r>
            <a:endParaRPr lang="zh-CN" altLang="en-US" sz="1350" dirty="0"/>
          </a:p>
        </p:txBody>
      </p:sp>
      <p:sp>
        <p:nvSpPr>
          <p:cNvPr id="21" name="AutoShape 3"/>
          <p:cNvSpPr>
            <a:spLocks noChangeArrowheads="1"/>
          </p:cNvSpPr>
          <p:nvPr/>
        </p:nvSpPr>
        <p:spPr bwMode="auto">
          <a:xfrm>
            <a:off x="1017985" y="3917633"/>
            <a:ext cx="5143500" cy="715581"/>
          </a:xfrm>
          <a:prstGeom prst="roundRect">
            <a:avLst>
              <a:gd name="adj" fmla="val 0"/>
            </a:avLst>
          </a:prstGeom>
          <a:solidFill>
            <a:srgbClr val="EDF5FD"/>
          </a:solidFill>
          <a:ln w="50800" cap="flat" cmpd="sng" algn="ctr">
            <a:solidFill>
              <a:srgbClr val="0099D8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>
            <a:spAutoFit/>
          </a:bodyPr>
          <a:lstStyle/>
          <a:p>
            <a:pPr>
              <a:defRPr/>
            </a:pPr>
            <a:r>
              <a:rPr lang="en-US" sz="1350" dirty="0"/>
              <a:t>$("</a:t>
            </a:r>
            <a:r>
              <a:rPr lang="en-US" sz="1350" b="1" dirty="0"/>
              <a:t>#id</a:t>
            </a:r>
            <a:r>
              <a:rPr lang="en-US" sz="1350" b="1" dirty="0">
                <a:solidFill>
                  <a:srgbClr val="FF0000"/>
                </a:solidFill>
              </a:rPr>
              <a:t>\\</a:t>
            </a:r>
            <a:r>
              <a:rPr lang="en-US" sz="1350" b="1" dirty="0"/>
              <a:t>#a</a:t>
            </a:r>
            <a:r>
              <a:rPr lang="en-US" sz="1350" dirty="0"/>
              <a:t>");</a:t>
            </a:r>
          </a:p>
          <a:p>
            <a:pPr>
              <a:defRPr/>
            </a:pPr>
            <a:endParaRPr lang="zh-CN" altLang="en-US" sz="1350" dirty="0"/>
          </a:p>
          <a:p>
            <a:pPr>
              <a:defRPr/>
            </a:pPr>
            <a:r>
              <a:rPr lang="en-US" sz="1350" dirty="0"/>
              <a:t>$("</a:t>
            </a:r>
            <a:r>
              <a:rPr lang="en-US" sz="1350" b="1" dirty="0"/>
              <a:t>#id</a:t>
            </a:r>
            <a:r>
              <a:rPr lang="en-US" sz="1350" b="1" dirty="0">
                <a:solidFill>
                  <a:srgbClr val="FF0000"/>
                </a:solidFill>
              </a:rPr>
              <a:t>\\</a:t>
            </a:r>
            <a:r>
              <a:rPr lang="en-US" sz="1350" b="1" dirty="0"/>
              <a:t>[2</a:t>
            </a:r>
            <a:r>
              <a:rPr lang="en-US" sz="1350" b="1" dirty="0">
                <a:solidFill>
                  <a:srgbClr val="FF0000"/>
                </a:solidFill>
              </a:rPr>
              <a:t>\\</a:t>
            </a:r>
            <a:r>
              <a:rPr lang="en-US" sz="1350" b="1" dirty="0"/>
              <a:t>]</a:t>
            </a:r>
            <a:r>
              <a:rPr lang="en-US" sz="1350" dirty="0"/>
              <a:t>");</a:t>
            </a:r>
            <a:endParaRPr lang="zh-CN" altLang="en-US" sz="1350" dirty="0"/>
          </a:p>
        </p:txBody>
      </p:sp>
      <p:pic>
        <p:nvPicPr>
          <p:cNvPr id="22" name="Picture 2" descr="C:\Users\jian.zhang\Desktop\安卓PPT模板demo\代码展示\11.wm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0281" y="3163968"/>
            <a:ext cx="401241" cy="334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3" descr="C:\Users\jian.zhang\Desktop\安卓PPT模板demo\代码展示\12.wm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016" y="4021218"/>
            <a:ext cx="492919" cy="353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C7B83585-3503-4369-B72F-6E71C263AF6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53</a:t>
            </a:fld>
            <a:r>
              <a:rPr lang="en-US" altLang="zh-CN" dirty="0"/>
              <a:t>/62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bldLvl="0" animBg="1"/>
      <p:bldP spid="21" grpId="0" bldLvl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标题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775" dirty="0" err="1">
                <a:sym typeface="+mn-ea"/>
              </a:rPr>
              <a:t>jQuery</a:t>
            </a:r>
            <a:r>
              <a:rPr lang="zh-CN" altLang="en-US" sz="2775" dirty="0">
                <a:sym typeface="+mn-ea"/>
              </a:rPr>
              <a:t>选择器注意事项</a:t>
            </a:r>
            <a:r>
              <a:rPr lang="en-US" altLang="zh-CN" sz="2775" dirty="0">
                <a:sym typeface="+mn-ea"/>
              </a:rPr>
              <a:t>2-2</a:t>
            </a:r>
            <a:endParaRPr lang="zh-CN" altLang="en-US"/>
          </a:p>
        </p:txBody>
      </p:sp>
      <p:sp>
        <p:nvSpPr>
          <p:cNvPr id="8195" name="内容占位符 2"/>
          <p:cNvSpPr>
            <a:spLocks noGrp="1" noChangeArrowheads="1"/>
          </p:cNvSpPr>
          <p:nvPr>
            <p:ph idx="1"/>
          </p:nvPr>
        </p:nvSpPr>
        <p:spPr>
          <a:xfrm>
            <a:off x="578644" y="981075"/>
            <a:ext cx="8323898" cy="3613785"/>
          </a:xfrm>
        </p:spPr>
        <p:txBody>
          <a:bodyPr/>
          <a:lstStyle/>
          <a:p>
            <a:pPr>
              <a:lnSpc>
                <a:spcPct val="150000"/>
              </a:lnSpc>
              <a:defRPr/>
            </a:pPr>
            <a:r>
              <a:rPr lang="zh-CN" altLang="en-US" sz="2381" dirty="0">
                <a:sym typeface="+mn-ea"/>
              </a:rPr>
              <a:t>选择器中的空格</a:t>
            </a:r>
            <a:endParaRPr lang="en-US" altLang="zh-CN" sz="2381" dirty="0"/>
          </a:p>
          <a:p>
            <a:pPr lvl="1">
              <a:lnSpc>
                <a:spcPct val="150000"/>
              </a:lnSpc>
              <a:defRPr/>
            </a:pPr>
            <a:r>
              <a:rPr lang="zh-CN" altLang="en-US" sz="2381" dirty="0">
                <a:sym typeface="+mn-ea"/>
              </a:rPr>
              <a:t>选择器的书写规范很严格，多一个空格或少一个空格，都会影响选择器的效果</a:t>
            </a:r>
            <a:endParaRPr lang="zh-CN" altLang="en-US" dirty="0"/>
          </a:p>
          <a:p>
            <a:pPr lvl="1"/>
            <a:endParaRPr lang="zh-CN" altLang="en-US" dirty="0"/>
          </a:p>
          <a:p>
            <a:pPr lvl="1"/>
            <a:endParaRPr lang="zh-CN" altLang="en-US" dirty="0"/>
          </a:p>
          <a:p>
            <a:pPr lvl="1"/>
            <a:endParaRPr lang="zh-CN" altLang="en-US" dirty="0"/>
          </a:p>
          <a:p>
            <a:pPr lvl="1"/>
            <a:endParaRPr lang="zh-CN" altLang="en-US" dirty="0"/>
          </a:p>
          <a:p>
            <a:pPr lvl="1"/>
            <a:endParaRPr lang="zh-CN" altLang="en-US" dirty="0"/>
          </a:p>
          <a:p>
            <a:endParaRPr lang="zh-CN" altLang="en-US" dirty="0"/>
          </a:p>
        </p:txBody>
      </p:sp>
      <p:sp>
        <p:nvSpPr>
          <p:cNvPr id="11" name="AutoShape 3"/>
          <p:cNvSpPr>
            <a:spLocks noChangeArrowheads="1"/>
          </p:cNvSpPr>
          <p:nvPr/>
        </p:nvSpPr>
        <p:spPr bwMode="auto">
          <a:xfrm>
            <a:off x="1295162" y="2779893"/>
            <a:ext cx="5143500" cy="300082"/>
          </a:xfrm>
          <a:prstGeom prst="roundRect">
            <a:avLst>
              <a:gd name="adj" fmla="val 0"/>
            </a:avLst>
          </a:prstGeom>
          <a:solidFill>
            <a:srgbClr val="EDF5FD"/>
          </a:solidFill>
          <a:ln w="50800" cap="flat" cmpd="sng" algn="ctr">
            <a:solidFill>
              <a:srgbClr val="0099D8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>
            <a:spAutoFit/>
          </a:bodyPr>
          <a:lstStyle/>
          <a:p>
            <a:pPr>
              <a:defRPr/>
            </a:pPr>
            <a:r>
              <a:rPr lang="en-US" sz="1350" b="1" dirty="0" err="1"/>
              <a:t>var</a:t>
            </a:r>
            <a:r>
              <a:rPr lang="en-US" sz="1350" b="1" dirty="0"/>
              <a:t> $</a:t>
            </a:r>
            <a:r>
              <a:rPr lang="en-US" sz="1350" b="1" dirty="0" err="1"/>
              <a:t>t_a</a:t>
            </a:r>
            <a:r>
              <a:rPr lang="en-US" sz="1350" b="1" dirty="0"/>
              <a:t> = $(".test :hidden"); //</a:t>
            </a:r>
            <a:r>
              <a:rPr lang="zh-CN" altLang="en-US" sz="1350" b="1" dirty="0"/>
              <a:t>带空格的</a:t>
            </a:r>
            <a:r>
              <a:rPr lang="en-US" sz="1350" b="1" dirty="0" err="1"/>
              <a:t>jQuery</a:t>
            </a:r>
            <a:r>
              <a:rPr lang="zh-CN" altLang="en-US" sz="1350" b="1" dirty="0"/>
              <a:t>选择器</a:t>
            </a:r>
            <a:endParaRPr lang="zh-CN" altLang="zh-CN" sz="1350" b="1" dirty="0"/>
          </a:p>
        </p:txBody>
      </p:sp>
      <p:sp>
        <p:nvSpPr>
          <p:cNvPr id="12" name="线形标注 1 11"/>
          <p:cNvSpPr/>
          <p:nvPr/>
        </p:nvSpPr>
        <p:spPr bwMode="auto">
          <a:xfrm>
            <a:off x="3223975" y="3208519"/>
            <a:ext cx="3589734" cy="375047"/>
          </a:xfrm>
          <a:prstGeom prst="borderCallout1">
            <a:avLst>
              <a:gd name="adj1" fmla="val -60857"/>
              <a:gd name="adj2" fmla="val -8083"/>
              <a:gd name="adj3" fmla="val 47533"/>
              <a:gd name="adj4" fmla="val -826"/>
            </a:avLst>
          </a:prstGeom>
          <a:solidFill>
            <a:srgbClr val="0099D8"/>
          </a:solidFill>
          <a:ln w="38100" algn="ctr">
            <a:solidFill>
              <a:srgbClr val="0099D8"/>
            </a:solidFill>
            <a:round/>
            <a:headEnd type="triangle"/>
            <a:tailEnd type="none" w="med" len="med"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eaLnBrk="0" hangingPunct="0">
              <a:buClr>
                <a:srgbClr val="233DA9"/>
              </a:buClr>
              <a:buSzPct val="80000"/>
              <a:defRPr/>
            </a:pPr>
            <a:r>
              <a:rPr lang="zh-CN" altLang="en-US" sz="1350" b="1" kern="0" dirty="0">
                <a:solidFill>
                  <a:schemeClr val="bg1"/>
                </a:solidFill>
                <a:latin typeface="+mn-ea"/>
              </a:rPr>
              <a:t>选取</a:t>
            </a:r>
            <a:r>
              <a:rPr lang="en-US" altLang="en-US" sz="1350" b="1" kern="0" dirty="0">
                <a:solidFill>
                  <a:schemeClr val="bg1"/>
                </a:solidFill>
                <a:latin typeface="+mn-ea"/>
              </a:rPr>
              <a:t>class</a:t>
            </a:r>
            <a:r>
              <a:rPr lang="zh-CN" altLang="en-US" sz="1350" b="1" kern="0" dirty="0">
                <a:solidFill>
                  <a:schemeClr val="bg1"/>
                </a:solidFill>
                <a:latin typeface="+mn-ea"/>
              </a:rPr>
              <a:t>为“</a:t>
            </a:r>
            <a:r>
              <a:rPr lang="en-US" altLang="en-US" sz="1350" b="1" kern="0" dirty="0">
                <a:solidFill>
                  <a:schemeClr val="bg1"/>
                </a:solidFill>
                <a:latin typeface="+mn-ea"/>
              </a:rPr>
              <a:t>te</a:t>
            </a:r>
            <a:r>
              <a:rPr lang="en-US" altLang="zh-CN" sz="1350" b="1" kern="0" dirty="0">
                <a:solidFill>
                  <a:schemeClr val="bg1"/>
                </a:solidFill>
                <a:latin typeface="+mn-ea"/>
              </a:rPr>
              <a:t>s</a:t>
            </a:r>
            <a:r>
              <a:rPr lang="en-US" altLang="en-US" sz="1350" b="1" kern="0" dirty="0">
                <a:solidFill>
                  <a:schemeClr val="bg1"/>
                </a:solidFill>
                <a:latin typeface="+mn-ea"/>
              </a:rPr>
              <a:t>t</a:t>
            </a:r>
            <a:r>
              <a:rPr lang="zh-CN" altLang="en-US" sz="1350" b="1" kern="0" dirty="0">
                <a:solidFill>
                  <a:schemeClr val="bg1"/>
                </a:solidFill>
                <a:latin typeface="+mn-ea"/>
              </a:rPr>
              <a:t>”的元素内部的隐藏元素</a:t>
            </a:r>
          </a:p>
        </p:txBody>
      </p:sp>
      <p:sp>
        <p:nvSpPr>
          <p:cNvPr id="13" name="AutoShape 3"/>
          <p:cNvSpPr>
            <a:spLocks noChangeArrowheads="1"/>
          </p:cNvSpPr>
          <p:nvPr/>
        </p:nvSpPr>
        <p:spPr bwMode="auto">
          <a:xfrm>
            <a:off x="1295162" y="3905034"/>
            <a:ext cx="5143500" cy="300082"/>
          </a:xfrm>
          <a:prstGeom prst="roundRect">
            <a:avLst>
              <a:gd name="adj" fmla="val 0"/>
            </a:avLst>
          </a:prstGeom>
          <a:solidFill>
            <a:srgbClr val="EDF5FD"/>
          </a:solidFill>
          <a:ln w="50800" cap="flat" cmpd="sng" algn="ctr">
            <a:solidFill>
              <a:srgbClr val="0099D8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>
            <a:spAutoFit/>
          </a:bodyPr>
          <a:lstStyle/>
          <a:p>
            <a:pPr>
              <a:defRPr/>
            </a:pPr>
            <a:r>
              <a:rPr lang="en-US" sz="1350" b="1" dirty="0" err="1"/>
              <a:t>var</a:t>
            </a:r>
            <a:r>
              <a:rPr lang="en-US" sz="1350" b="1" dirty="0"/>
              <a:t> $</a:t>
            </a:r>
            <a:r>
              <a:rPr lang="en-US" sz="1350" b="1" dirty="0" err="1"/>
              <a:t>t_b</a:t>
            </a:r>
            <a:r>
              <a:rPr lang="en-US" sz="1350" b="1" dirty="0"/>
              <a:t> = $(".</a:t>
            </a:r>
            <a:r>
              <a:rPr lang="en-US" sz="1350" b="1" dirty="0" err="1"/>
              <a:t>test:hidden</a:t>
            </a:r>
            <a:r>
              <a:rPr lang="en-US" sz="1350" b="1" dirty="0"/>
              <a:t>");  //</a:t>
            </a:r>
            <a:r>
              <a:rPr lang="zh-CN" altLang="en-US" sz="1350" b="1" dirty="0"/>
              <a:t>不带空格的</a:t>
            </a:r>
            <a:r>
              <a:rPr lang="en-US" sz="1350" b="1" dirty="0" err="1"/>
              <a:t>jQuery</a:t>
            </a:r>
            <a:r>
              <a:rPr lang="zh-CN" altLang="en-US" sz="1350" b="1" dirty="0"/>
              <a:t>选择器</a:t>
            </a:r>
            <a:endParaRPr lang="zh-CN" altLang="zh-CN" sz="1350" b="1" dirty="0"/>
          </a:p>
        </p:txBody>
      </p:sp>
      <p:sp>
        <p:nvSpPr>
          <p:cNvPr id="16" name="线形标注 1 15"/>
          <p:cNvSpPr/>
          <p:nvPr/>
        </p:nvSpPr>
        <p:spPr bwMode="auto">
          <a:xfrm>
            <a:off x="3438288" y="4387237"/>
            <a:ext cx="2893219" cy="375047"/>
          </a:xfrm>
          <a:prstGeom prst="borderCallout1">
            <a:avLst>
              <a:gd name="adj1" fmla="val -79407"/>
              <a:gd name="adj2" fmla="val -17440"/>
              <a:gd name="adj3" fmla="val 49908"/>
              <a:gd name="adj4" fmla="val -574"/>
            </a:avLst>
          </a:prstGeom>
          <a:solidFill>
            <a:srgbClr val="0099D8"/>
          </a:solidFill>
          <a:ln w="38100" algn="ctr">
            <a:solidFill>
              <a:srgbClr val="0099D8"/>
            </a:solidFill>
            <a:round/>
            <a:headEnd type="triangle"/>
            <a:tailEnd type="none" w="med" len="med"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eaLnBrk="0" hangingPunct="0">
              <a:buClr>
                <a:srgbClr val="233DA9"/>
              </a:buClr>
              <a:buSzPct val="80000"/>
              <a:defRPr/>
            </a:pPr>
            <a:r>
              <a:rPr lang="zh-CN" altLang="en-US" sz="1350" b="1" kern="0" dirty="0">
                <a:solidFill>
                  <a:schemeClr val="bg1"/>
                </a:solidFill>
                <a:latin typeface="+mn-ea"/>
              </a:rPr>
              <a:t>选取隐藏的</a:t>
            </a:r>
            <a:r>
              <a:rPr lang="en-US" altLang="en-US" sz="1350" b="1" kern="0" dirty="0">
                <a:solidFill>
                  <a:schemeClr val="bg1"/>
                </a:solidFill>
                <a:latin typeface="+mn-ea"/>
              </a:rPr>
              <a:t>class</a:t>
            </a:r>
            <a:r>
              <a:rPr lang="zh-CN" altLang="en-US" sz="1350" b="1" kern="0" dirty="0">
                <a:solidFill>
                  <a:schemeClr val="bg1"/>
                </a:solidFill>
                <a:latin typeface="+mn-ea"/>
              </a:rPr>
              <a:t>为“</a:t>
            </a:r>
            <a:r>
              <a:rPr lang="en-US" altLang="en-US" sz="1350" b="1" kern="0" dirty="0">
                <a:solidFill>
                  <a:schemeClr val="bg1"/>
                </a:solidFill>
                <a:latin typeface="+mn-ea"/>
              </a:rPr>
              <a:t>test</a:t>
            </a:r>
            <a:r>
              <a:rPr lang="zh-CN" altLang="en-US" sz="1350" b="1" kern="0" dirty="0">
                <a:solidFill>
                  <a:schemeClr val="bg1"/>
                </a:solidFill>
                <a:latin typeface="+mn-ea"/>
              </a:rPr>
              <a:t>”的元素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1229530-8471-4937-AA04-B00A67C64C4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54</a:t>
            </a:fld>
            <a:r>
              <a:rPr lang="en-US" altLang="zh-CN" dirty="0"/>
              <a:t>/62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ldLvl="0" animBg="1"/>
      <p:bldP spid="12" grpId="0" bldLvl="0" animBg="1"/>
      <p:bldP spid="13" grpId="0" bldLvl="0" animBg="1"/>
      <p:bldP spid="16" grpId="0" bldLvl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标题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 dirty="0"/>
              <a:t>练习</a:t>
            </a:r>
            <a:r>
              <a:rPr lang="en-US" altLang="zh-CN" sz="2800" dirty="0"/>
              <a:t>5</a:t>
            </a:r>
            <a:r>
              <a:rPr lang="en-US" altLang="zh-CN" sz="2775" dirty="0">
                <a:sym typeface="+mn-ea"/>
              </a:rPr>
              <a:t>—</a:t>
            </a:r>
            <a:r>
              <a:rPr lang="zh-CN" altLang="en-US" sz="2775" dirty="0">
                <a:sym typeface="+mn-ea"/>
              </a:rPr>
              <a:t>制作全网热播视频页面</a:t>
            </a:r>
            <a:r>
              <a:rPr lang="en-US" altLang="zh-CN" sz="2775" dirty="0">
                <a:sym typeface="+mn-ea"/>
              </a:rPr>
              <a:t>3-1</a:t>
            </a:r>
            <a:endParaRPr lang="zh-CN" altLang="en-US" dirty="0"/>
          </a:p>
        </p:txBody>
      </p:sp>
      <p:sp>
        <p:nvSpPr>
          <p:cNvPr id="8195" name="内容占位符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  <a:defRPr/>
            </a:pPr>
            <a:r>
              <a:rPr lang="zh-CN" altLang="en-US" sz="2381" dirty="0">
                <a:sym typeface="+mn-ea"/>
              </a:rPr>
              <a:t>训练要点</a:t>
            </a:r>
            <a:endParaRPr lang="en-US" altLang="zh-CN" sz="2381" dirty="0"/>
          </a:p>
          <a:p>
            <a:pPr lvl="1">
              <a:lnSpc>
                <a:spcPct val="150000"/>
              </a:lnSpc>
              <a:defRPr/>
            </a:pPr>
            <a:r>
              <a:rPr lang="zh-CN" altLang="en-US" sz="2381" dirty="0">
                <a:sym typeface="+mn-ea"/>
              </a:rPr>
              <a:t>使用过滤选择器选取元素</a:t>
            </a:r>
            <a:endParaRPr lang="zh-CN" altLang="en-US" sz="2381" dirty="0"/>
          </a:p>
          <a:p>
            <a:pPr lvl="1">
              <a:lnSpc>
                <a:spcPct val="150000"/>
              </a:lnSpc>
              <a:defRPr/>
            </a:pPr>
            <a:r>
              <a:rPr lang="zh-CN" altLang="en-US" sz="2381" dirty="0">
                <a:sym typeface="+mn-ea"/>
              </a:rPr>
              <a:t>使用</a:t>
            </a:r>
            <a:r>
              <a:rPr lang="en-US" altLang="zh-CN" sz="2381" dirty="0" err="1">
                <a:sym typeface="+mn-ea"/>
              </a:rPr>
              <a:t>css</a:t>
            </a:r>
            <a:r>
              <a:rPr lang="en-US" altLang="zh-CN" sz="2381" dirty="0">
                <a:sym typeface="+mn-ea"/>
              </a:rPr>
              <a:t>( )</a:t>
            </a:r>
            <a:r>
              <a:rPr lang="zh-CN" altLang="en-US" sz="2381" dirty="0">
                <a:sym typeface="+mn-ea"/>
              </a:rPr>
              <a:t>方法设置页面元素样式</a:t>
            </a:r>
            <a:endParaRPr lang="zh-CN" altLang="en-US"/>
          </a:p>
          <a:p>
            <a:pPr lvl="1"/>
            <a:endParaRPr lang="zh-CN" altLang="en-US"/>
          </a:p>
          <a:p>
            <a:pPr lvl="1"/>
            <a:endParaRPr lang="zh-CN" altLang="en-US"/>
          </a:p>
          <a:p>
            <a:pPr lvl="1"/>
            <a:endParaRPr lang="zh-CN" altLang="en-US"/>
          </a:p>
          <a:p>
            <a:pPr lvl="1"/>
            <a:endParaRPr lang="zh-CN" altLang="en-US"/>
          </a:p>
          <a:p>
            <a:pPr lvl="1"/>
            <a:endParaRPr lang="zh-CN" altLang="en-US"/>
          </a:p>
          <a:p>
            <a:endParaRPr lang="zh-CN" altLang="en-US"/>
          </a:p>
        </p:txBody>
      </p:sp>
      <p:pic>
        <p:nvPicPr>
          <p:cNvPr id="5122" name="Picture 2" descr="F:\2016年工作\ACCP8.0产品开发\jQuery\案例源码\chapter06\Chapter06截图\图6.30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8374" y="2813397"/>
            <a:ext cx="2997809" cy="1680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F:\2016年工作\ACCP8.0产品开发\jQuery\案例源码\chapter06\Chapter06截图\图6.32.BM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0256" y="2813397"/>
            <a:ext cx="3555354" cy="1781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2256279-413C-4355-BF2D-12823949CB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55</a:t>
            </a:fld>
            <a:r>
              <a:rPr lang="en-US" altLang="zh-CN" dirty="0"/>
              <a:t>/62</a:t>
            </a:r>
            <a:endParaRPr lang="en-US" dirty="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标题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775" dirty="0"/>
              <a:t>练习</a:t>
            </a:r>
            <a:r>
              <a:rPr lang="en-US" altLang="zh-CN" sz="2775" dirty="0"/>
              <a:t>5</a:t>
            </a:r>
            <a:r>
              <a:rPr lang="en-US" altLang="zh-CN" sz="2775" dirty="0">
                <a:sym typeface="+mn-ea"/>
              </a:rPr>
              <a:t>—</a:t>
            </a:r>
            <a:r>
              <a:rPr lang="zh-CN" altLang="en-US" sz="2775" dirty="0">
                <a:sym typeface="+mn-ea"/>
              </a:rPr>
              <a:t>制作全网热播视频页面</a:t>
            </a:r>
            <a:r>
              <a:rPr lang="en-US" altLang="zh-CN" sz="2775" dirty="0">
                <a:sym typeface="+mn-ea"/>
              </a:rPr>
              <a:t>3-2</a:t>
            </a:r>
            <a:endParaRPr lang="zh-CN" altLang="en-US" dirty="0"/>
          </a:p>
        </p:txBody>
      </p:sp>
      <p:sp>
        <p:nvSpPr>
          <p:cNvPr id="8195" name="内容占位符 2"/>
          <p:cNvSpPr>
            <a:spLocks noGrp="1" noChangeArrowheads="1"/>
          </p:cNvSpPr>
          <p:nvPr>
            <p:ph idx="1"/>
          </p:nvPr>
        </p:nvSpPr>
        <p:spPr>
          <a:xfrm>
            <a:off x="578644" y="981075"/>
            <a:ext cx="8186738" cy="3613785"/>
          </a:xfrm>
        </p:spPr>
        <p:txBody>
          <a:bodyPr/>
          <a:lstStyle/>
          <a:p>
            <a:pPr>
              <a:lnSpc>
                <a:spcPts val="2625"/>
              </a:lnSpc>
              <a:defRPr/>
            </a:pPr>
            <a:r>
              <a:rPr lang="zh-CN" altLang="en-US" sz="2381" dirty="0">
                <a:sym typeface="+mn-ea"/>
              </a:rPr>
              <a:t>需求说明</a:t>
            </a:r>
            <a:endParaRPr lang="zh-CN" altLang="en-US" sz="2381" dirty="0"/>
          </a:p>
          <a:p>
            <a:pPr lvl="1">
              <a:lnSpc>
                <a:spcPts val="2625"/>
              </a:lnSpc>
              <a:defRPr/>
            </a:pPr>
            <a:r>
              <a:rPr lang="zh-CN" altLang="en-US" sz="2100" dirty="0">
                <a:sym typeface="+mn-ea"/>
              </a:rPr>
              <a:t>使用选择器</a:t>
            </a:r>
            <a:r>
              <a:rPr lang="en-US" altLang="zh-CN" sz="2100" dirty="0">
                <a:sym typeface="+mn-ea"/>
              </a:rPr>
              <a:t>:not( ) </a:t>
            </a:r>
            <a:r>
              <a:rPr lang="zh-CN" altLang="en-US" sz="2100" dirty="0">
                <a:sym typeface="+mn-ea"/>
              </a:rPr>
              <a:t>设置图片与右侧内容间距</a:t>
            </a:r>
            <a:r>
              <a:rPr lang="en-US" altLang="zh-CN" sz="2100" dirty="0">
                <a:sym typeface="+mn-ea"/>
              </a:rPr>
              <a:t>10px</a:t>
            </a:r>
          </a:p>
          <a:p>
            <a:pPr lvl="1">
              <a:lnSpc>
                <a:spcPts val="2625"/>
              </a:lnSpc>
              <a:defRPr/>
            </a:pPr>
            <a:r>
              <a:rPr lang="zh-CN" altLang="en-US" sz="2100" dirty="0">
                <a:sym typeface="+mn-ea"/>
              </a:rPr>
              <a:t>使用选择器</a:t>
            </a:r>
            <a:r>
              <a:rPr lang="en-US" altLang="zh-CN" sz="2100" dirty="0">
                <a:sym typeface="+mn-ea"/>
              </a:rPr>
              <a:t>:last</a:t>
            </a:r>
            <a:r>
              <a:rPr lang="zh-CN" altLang="en-US" sz="2100" dirty="0">
                <a:sym typeface="+mn-ea"/>
              </a:rPr>
              <a:t>设置右侧列表背景颜色为</a:t>
            </a:r>
            <a:r>
              <a:rPr lang="en-US" altLang="zh-CN" sz="2100" dirty="0">
                <a:sym typeface="+mn-ea"/>
              </a:rPr>
              <a:t>#f0f0f0</a:t>
            </a:r>
          </a:p>
          <a:p>
            <a:pPr lvl="1">
              <a:lnSpc>
                <a:spcPts val="2625"/>
              </a:lnSpc>
              <a:defRPr/>
            </a:pPr>
            <a:r>
              <a:rPr lang="zh-CN" altLang="en-US" sz="2100" dirty="0">
                <a:sym typeface="+mn-ea"/>
              </a:rPr>
              <a:t>使用层次选择器、</a:t>
            </a:r>
            <a:r>
              <a:rPr lang="en-US" altLang="zh-CN" sz="2100" dirty="0">
                <a:sym typeface="+mn-ea"/>
              </a:rPr>
              <a:t>:first</a:t>
            </a:r>
            <a:r>
              <a:rPr lang="zh-CN" altLang="en-US" sz="2100" dirty="0">
                <a:sym typeface="+mn-ea"/>
              </a:rPr>
              <a:t>、</a:t>
            </a:r>
            <a:r>
              <a:rPr lang="en-US" altLang="zh-CN" sz="2100" dirty="0">
                <a:sym typeface="+mn-ea"/>
              </a:rPr>
              <a:t>:not( )</a:t>
            </a:r>
            <a:r>
              <a:rPr lang="zh-CN" altLang="en-US" sz="2100" dirty="0">
                <a:sym typeface="+mn-ea"/>
              </a:rPr>
              <a:t>设置前三个视频名称前的数字</a:t>
            </a:r>
            <a:r>
              <a:rPr lang="en-US" altLang="zh-CN" sz="2100" dirty="0">
                <a:sym typeface="+mn-ea"/>
              </a:rPr>
              <a:t>1</a:t>
            </a:r>
            <a:r>
              <a:rPr lang="zh-CN" altLang="en-US" sz="2100" dirty="0">
                <a:sym typeface="+mn-ea"/>
              </a:rPr>
              <a:t>、</a:t>
            </a:r>
            <a:r>
              <a:rPr lang="en-US" altLang="zh-CN" sz="2100" dirty="0">
                <a:sym typeface="+mn-ea"/>
              </a:rPr>
              <a:t>2</a:t>
            </a:r>
            <a:r>
              <a:rPr lang="zh-CN" altLang="en-US" sz="2100" dirty="0">
                <a:sym typeface="+mn-ea"/>
              </a:rPr>
              <a:t>、</a:t>
            </a:r>
            <a:r>
              <a:rPr lang="en-US" altLang="zh-CN" sz="2100" dirty="0">
                <a:sym typeface="+mn-ea"/>
              </a:rPr>
              <a:t>3</a:t>
            </a:r>
            <a:r>
              <a:rPr lang="zh-CN" altLang="en-US" sz="2100" dirty="0">
                <a:sym typeface="+mn-ea"/>
              </a:rPr>
              <a:t>背景颜色为</a:t>
            </a:r>
            <a:r>
              <a:rPr lang="en-US" altLang="zh-CN" sz="2100" dirty="0">
                <a:sym typeface="+mn-ea"/>
              </a:rPr>
              <a:t>#f0a30f</a:t>
            </a:r>
            <a:r>
              <a:rPr lang="zh-CN" altLang="en-US" sz="2100" dirty="0">
                <a:sym typeface="+mn-ea"/>
              </a:rPr>
              <a:t>，后面的数字背景颜色为</a:t>
            </a:r>
            <a:r>
              <a:rPr lang="en-US" altLang="zh-CN" sz="2100" dirty="0">
                <a:sym typeface="+mn-ea"/>
              </a:rPr>
              <a:t>#a4a3a3</a:t>
            </a:r>
          </a:p>
          <a:p>
            <a:pPr lvl="1">
              <a:lnSpc>
                <a:spcPts val="2625"/>
              </a:lnSpc>
              <a:defRPr/>
            </a:pPr>
            <a:r>
              <a:rPr lang="en-US" altLang="zh-CN" sz="2100" dirty="0">
                <a:sym typeface="+mn-ea"/>
              </a:rPr>
              <a:t>3</a:t>
            </a:r>
            <a:r>
              <a:rPr lang="zh-CN" altLang="en-US" sz="2100" dirty="0">
                <a:sym typeface="+mn-ea"/>
              </a:rPr>
              <a:t>、</a:t>
            </a:r>
            <a:r>
              <a:rPr lang="en-US" altLang="zh-CN" sz="2100" dirty="0">
                <a:sym typeface="+mn-ea"/>
              </a:rPr>
              <a:t>5</a:t>
            </a:r>
            <a:r>
              <a:rPr lang="zh-CN" altLang="en-US" sz="2100" dirty="0">
                <a:sym typeface="+mn-ea"/>
              </a:rPr>
              <a:t>、</a:t>
            </a:r>
            <a:r>
              <a:rPr lang="en-US" altLang="zh-CN" sz="2100" dirty="0">
                <a:sym typeface="+mn-ea"/>
              </a:rPr>
              <a:t>6</a:t>
            </a:r>
            <a:r>
              <a:rPr lang="zh-CN" altLang="en-US" sz="2100" dirty="0">
                <a:sym typeface="+mn-ea"/>
              </a:rPr>
              <a:t>、</a:t>
            </a:r>
            <a:r>
              <a:rPr lang="en-US" altLang="zh-CN" sz="2100" dirty="0">
                <a:sym typeface="+mn-ea"/>
              </a:rPr>
              <a:t>7</a:t>
            </a:r>
            <a:r>
              <a:rPr lang="zh-CN" altLang="en-US" sz="2100" dirty="0">
                <a:sym typeface="+mn-ea"/>
              </a:rPr>
              <a:t>后的箭头向上，</a:t>
            </a:r>
            <a:r>
              <a:rPr lang="en-US" altLang="zh-CN" sz="2100" dirty="0">
                <a:sym typeface="+mn-ea"/>
              </a:rPr>
              <a:t>4</a:t>
            </a:r>
            <a:r>
              <a:rPr lang="zh-CN" altLang="en-US" sz="2100" dirty="0">
                <a:sym typeface="+mn-ea"/>
              </a:rPr>
              <a:t>、</a:t>
            </a:r>
            <a:r>
              <a:rPr lang="en-US" altLang="zh-CN" sz="2100" dirty="0">
                <a:sym typeface="+mn-ea"/>
              </a:rPr>
              <a:t>8</a:t>
            </a:r>
            <a:r>
              <a:rPr lang="zh-CN" altLang="en-US" sz="2100" dirty="0">
                <a:sym typeface="+mn-ea"/>
              </a:rPr>
              <a:t>、</a:t>
            </a:r>
            <a:r>
              <a:rPr lang="en-US" altLang="zh-CN" sz="2100" dirty="0">
                <a:sym typeface="+mn-ea"/>
              </a:rPr>
              <a:t>9</a:t>
            </a:r>
            <a:r>
              <a:rPr lang="zh-CN" altLang="en-US" sz="2100" dirty="0">
                <a:sym typeface="+mn-ea"/>
              </a:rPr>
              <a:t>、</a:t>
            </a:r>
            <a:r>
              <a:rPr lang="en-US" altLang="zh-CN" sz="2100" dirty="0">
                <a:sym typeface="+mn-ea"/>
              </a:rPr>
              <a:t>10</a:t>
            </a:r>
            <a:r>
              <a:rPr lang="zh-CN" altLang="en-US" sz="2100" dirty="0">
                <a:sym typeface="+mn-ea"/>
              </a:rPr>
              <a:t>后的箭头向下</a:t>
            </a:r>
          </a:p>
          <a:p>
            <a:pPr lvl="1">
              <a:lnSpc>
                <a:spcPts val="2625"/>
              </a:lnSpc>
              <a:defRPr/>
            </a:pPr>
            <a:r>
              <a:rPr lang="zh-CN" altLang="en-US" sz="2100" dirty="0">
                <a:sym typeface="+mn-ea"/>
              </a:rPr>
              <a:t>鼠标移至右侧列表上时，显示对应的隐藏内容“加入看单”，鼠标离开后隐藏内容</a:t>
            </a:r>
          </a:p>
          <a:p>
            <a:pPr lvl="1"/>
            <a:endParaRPr lang="zh-CN" altLang="en-US"/>
          </a:p>
          <a:p>
            <a:pPr lvl="1"/>
            <a:endParaRPr lang="zh-CN" altLang="en-US"/>
          </a:p>
          <a:p>
            <a:pPr lvl="1"/>
            <a:endParaRPr lang="zh-CN" altLang="en-US"/>
          </a:p>
          <a:p>
            <a:pPr lvl="1"/>
            <a:endParaRPr lang="zh-CN" altLang="en-US"/>
          </a:p>
          <a:p>
            <a:pPr lvl="1"/>
            <a:endParaRPr lang="zh-CN" altLang="en-US"/>
          </a:p>
          <a:p>
            <a:endParaRPr lang="zh-CN" altLang="en-US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F0BD1D1-A0A2-45F6-82B8-212A2076764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56</a:t>
            </a:fld>
            <a:r>
              <a:rPr lang="en-US" altLang="zh-CN" dirty="0"/>
              <a:t>/62</a:t>
            </a:r>
            <a:endParaRPr lang="en-US" dirty="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标题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775" dirty="0"/>
              <a:t>练习</a:t>
            </a:r>
            <a:r>
              <a:rPr lang="en-US" altLang="zh-CN" sz="2775" dirty="0"/>
              <a:t>5</a:t>
            </a:r>
            <a:r>
              <a:rPr lang="en-US" altLang="zh-CN" sz="2775" dirty="0">
                <a:sym typeface="+mn-ea"/>
              </a:rPr>
              <a:t>—</a:t>
            </a:r>
            <a:r>
              <a:rPr lang="zh-CN" altLang="en-US" sz="2775" dirty="0">
                <a:sym typeface="+mn-ea"/>
              </a:rPr>
              <a:t>制作全网热播视频页面</a:t>
            </a:r>
            <a:r>
              <a:rPr lang="en-US" altLang="zh-CN" sz="2775" dirty="0">
                <a:sym typeface="+mn-ea"/>
              </a:rPr>
              <a:t>3-3</a:t>
            </a:r>
            <a:endParaRPr lang="zh-CN" altLang="en-US" dirty="0"/>
          </a:p>
        </p:txBody>
      </p:sp>
      <p:sp>
        <p:nvSpPr>
          <p:cNvPr id="8195" name="内容占位符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ts val="2775"/>
              </a:lnSpc>
              <a:defRPr/>
            </a:pPr>
            <a:r>
              <a:rPr lang="zh-CN" altLang="en-US" dirty="0">
                <a:sym typeface="+mn-ea"/>
              </a:rPr>
              <a:t>实现思路</a:t>
            </a:r>
          </a:p>
          <a:p>
            <a:pPr lvl="1">
              <a:lnSpc>
                <a:spcPts val="2775"/>
              </a:lnSpc>
              <a:defRPr/>
            </a:pPr>
            <a:r>
              <a:rPr lang="zh-CN" altLang="en-US" sz="2100" dirty="0">
                <a:sym typeface="+mn-ea"/>
              </a:rPr>
              <a:t>使用</a:t>
            </a:r>
            <a:r>
              <a:rPr lang="en-US" altLang="zh-CN" sz="2100" dirty="0">
                <a:sym typeface="+mn-ea"/>
              </a:rPr>
              <a:t>$(document).ready( )</a:t>
            </a:r>
            <a:r>
              <a:rPr lang="zh-CN" altLang="en-US" sz="2100" dirty="0">
                <a:sym typeface="+mn-ea"/>
              </a:rPr>
              <a:t>创建文档加载事件</a:t>
            </a:r>
          </a:p>
          <a:p>
            <a:pPr lvl="1">
              <a:lnSpc>
                <a:spcPts val="2775"/>
              </a:lnSpc>
              <a:defRPr/>
            </a:pPr>
            <a:r>
              <a:rPr lang="zh-CN" altLang="en-US" sz="2100" dirty="0">
                <a:sym typeface="+mn-ea"/>
              </a:rPr>
              <a:t>使用</a:t>
            </a:r>
            <a:r>
              <a:rPr lang="en-US" altLang="zh-CN" sz="2100" dirty="0">
                <a:sym typeface="+mn-ea"/>
              </a:rPr>
              <a:t>:</a:t>
            </a:r>
            <a:r>
              <a:rPr lang="en-US" altLang="zh-CN" sz="2100" dirty="0" err="1">
                <a:sym typeface="+mn-ea"/>
              </a:rPr>
              <a:t>lt</a:t>
            </a:r>
            <a:r>
              <a:rPr lang="en-US" altLang="zh-CN" sz="2100" dirty="0">
                <a:sym typeface="+mn-ea"/>
              </a:rPr>
              <a:t>( )</a:t>
            </a:r>
            <a:r>
              <a:rPr lang="zh-CN" altLang="en-US" sz="2100" dirty="0">
                <a:sym typeface="+mn-ea"/>
              </a:rPr>
              <a:t>设置向上的背景箭头，使用</a:t>
            </a:r>
            <a:r>
              <a:rPr lang="en-US" altLang="zh-CN" sz="2100" dirty="0">
                <a:sym typeface="+mn-ea"/>
              </a:rPr>
              <a:t>:</a:t>
            </a:r>
            <a:r>
              <a:rPr lang="en-US" altLang="zh-CN" sz="2100" dirty="0" err="1">
                <a:sym typeface="+mn-ea"/>
              </a:rPr>
              <a:t>gt</a:t>
            </a:r>
            <a:r>
              <a:rPr lang="en-US" altLang="zh-CN" sz="2100" dirty="0">
                <a:sym typeface="+mn-ea"/>
              </a:rPr>
              <a:t>( )</a:t>
            </a:r>
            <a:r>
              <a:rPr lang="zh-CN" altLang="en-US" sz="2100" dirty="0">
                <a:sym typeface="+mn-ea"/>
              </a:rPr>
              <a:t>设置向下的背景箭头，使用</a:t>
            </a:r>
            <a:r>
              <a:rPr lang="en-US" altLang="zh-CN" sz="2100" dirty="0">
                <a:sym typeface="+mn-ea"/>
              </a:rPr>
              <a:t>:</a:t>
            </a:r>
            <a:r>
              <a:rPr lang="en-US" altLang="zh-CN" sz="2100" dirty="0" err="1">
                <a:sym typeface="+mn-ea"/>
              </a:rPr>
              <a:t>eq</a:t>
            </a:r>
            <a:r>
              <a:rPr lang="en-US" altLang="zh-CN" sz="2100" dirty="0">
                <a:sym typeface="+mn-ea"/>
              </a:rPr>
              <a:t>( ) </a:t>
            </a:r>
            <a:r>
              <a:rPr lang="zh-CN" altLang="en-US" sz="2100" dirty="0">
                <a:sym typeface="+mn-ea"/>
              </a:rPr>
              <a:t>设置右侧第二行的向下的背景箭</a:t>
            </a:r>
          </a:p>
          <a:p>
            <a:pPr lvl="1">
              <a:lnSpc>
                <a:spcPts val="2775"/>
              </a:lnSpc>
              <a:defRPr/>
            </a:pPr>
            <a:r>
              <a:rPr lang="zh-CN" altLang="en-US" sz="2100" dirty="0">
                <a:sym typeface="+mn-ea"/>
              </a:rPr>
              <a:t>鼠标移至元素添加</a:t>
            </a:r>
            <a:r>
              <a:rPr lang="en-US" altLang="zh-CN" sz="2100" dirty="0" err="1">
                <a:sym typeface="+mn-ea"/>
              </a:rPr>
              <a:t>mouseover</a:t>
            </a:r>
            <a:r>
              <a:rPr lang="zh-CN" altLang="en-US" sz="2100" dirty="0">
                <a:sym typeface="+mn-ea"/>
              </a:rPr>
              <a:t>事件，设置隐藏元素显示出来，使用</a:t>
            </a:r>
            <a:r>
              <a:rPr lang="en-US" altLang="zh-CN" sz="2100" dirty="0">
                <a:sym typeface="+mn-ea"/>
              </a:rPr>
              <a:t>find( )</a:t>
            </a:r>
            <a:r>
              <a:rPr lang="zh-CN" altLang="en-US" sz="2100" dirty="0">
                <a:sym typeface="+mn-ea"/>
              </a:rPr>
              <a:t>获取当前</a:t>
            </a:r>
            <a:r>
              <a:rPr lang="en-US" altLang="zh-CN" sz="2100" dirty="0">
                <a:sym typeface="+mn-ea"/>
              </a:rPr>
              <a:t>&lt;li&gt;</a:t>
            </a:r>
            <a:r>
              <a:rPr lang="zh-CN" altLang="en-US" sz="2100" dirty="0">
                <a:sym typeface="+mn-ea"/>
              </a:rPr>
              <a:t>下的</a:t>
            </a:r>
            <a:r>
              <a:rPr lang="en-US" altLang="zh-CN" sz="2100" dirty="0">
                <a:sym typeface="+mn-ea"/>
              </a:rPr>
              <a:t>&lt;p&gt;</a:t>
            </a:r>
            <a:r>
              <a:rPr lang="zh-CN" altLang="en-US" sz="2100" dirty="0">
                <a:sym typeface="+mn-ea"/>
              </a:rPr>
              <a:t>元素；鼠标离开添加</a:t>
            </a:r>
            <a:r>
              <a:rPr lang="en-US" altLang="zh-CN" sz="2100" dirty="0" err="1">
                <a:sym typeface="+mn-ea"/>
              </a:rPr>
              <a:t>mouseout</a:t>
            </a:r>
            <a:r>
              <a:rPr lang="zh-CN" altLang="en-US" sz="2100" dirty="0">
                <a:sym typeface="+mn-ea"/>
              </a:rPr>
              <a:t>事件设置元素隐藏</a:t>
            </a:r>
          </a:p>
          <a:p>
            <a:pPr lvl="1">
              <a:lnSpc>
                <a:spcPts val="2775"/>
              </a:lnSpc>
              <a:defRPr/>
            </a:pPr>
            <a:r>
              <a:rPr lang="zh-CN" altLang="en-US" sz="2100" dirty="0">
                <a:sym typeface="+mn-ea"/>
              </a:rPr>
              <a:t>使用</a:t>
            </a:r>
            <a:r>
              <a:rPr lang="en-US" altLang="zh-CN" sz="2100" dirty="0" err="1">
                <a:sym typeface="+mn-ea"/>
              </a:rPr>
              <a:t>css</a:t>
            </a:r>
            <a:r>
              <a:rPr lang="en-US" altLang="zh-CN" sz="2100" dirty="0">
                <a:sym typeface="+mn-ea"/>
              </a:rPr>
              <a:t>( )</a:t>
            </a:r>
            <a:r>
              <a:rPr lang="zh-CN" altLang="en-US" sz="2100" dirty="0">
                <a:sym typeface="+mn-ea"/>
              </a:rPr>
              <a:t>方法所选取的元素添加</a:t>
            </a:r>
            <a:r>
              <a:rPr lang="en-US" altLang="zh-CN" sz="2100" dirty="0">
                <a:sym typeface="+mn-ea"/>
              </a:rPr>
              <a:t>CSS</a:t>
            </a:r>
            <a:r>
              <a:rPr lang="zh-CN" altLang="en-US" sz="2100" dirty="0">
                <a:sym typeface="+mn-ea"/>
              </a:rPr>
              <a:t>样式</a:t>
            </a:r>
          </a:p>
          <a:p>
            <a:pPr lvl="1"/>
            <a:endParaRPr lang="zh-CN" altLang="en-US"/>
          </a:p>
          <a:p>
            <a:pPr lvl="1"/>
            <a:endParaRPr lang="zh-CN" altLang="en-US"/>
          </a:p>
          <a:p>
            <a:pPr lvl="1"/>
            <a:endParaRPr lang="zh-CN" altLang="en-US"/>
          </a:p>
          <a:p>
            <a:pPr lvl="1"/>
            <a:endParaRPr lang="zh-CN" altLang="en-US"/>
          </a:p>
          <a:p>
            <a:pPr lvl="1"/>
            <a:endParaRPr lang="zh-CN" altLang="en-US"/>
          </a:p>
          <a:p>
            <a:endParaRPr lang="zh-CN" altLang="en-US"/>
          </a:p>
        </p:txBody>
      </p:sp>
      <p:sp>
        <p:nvSpPr>
          <p:cNvPr id="588807" name="AutoShape 7"/>
          <p:cNvSpPr>
            <a:spLocks noChangeArrowheads="1"/>
          </p:cNvSpPr>
          <p:nvPr/>
        </p:nvSpPr>
        <p:spPr bwMode="auto">
          <a:xfrm>
            <a:off x="3372803" y="4581734"/>
            <a:ext cx="1919277" cy="332006"/>
          </a:xfrm>
          <a:prstGeom prst="wedgeRoundRectCallout">
            <a:avLst>
              <a:gd name="adj1" fmla="val -127"/>
              <a:gd name="adj2" fmla="val -48992"/>
              <a:gd name="adj3" fmla="val 16667"/>
            </a:avLst>
          </a:prstGeom>
          <a:solidFill>
            <a:srgbClr val="0099D8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anchor="ctr">
            <a:spAutoFit/>
          </a:bodyPr>
          <a:lstStyle/>
          <a:p>
            <a:pPr marL="0" lvl="1" indent="-214313" eaLnBrk="0" hangingPunct="0">
              <a:spcBef>
                <a:spcPct val="20000"/>
              </a:spcBef>
              <a:buClr>
                <a:srgbClr val="233DA9"/>
              </a:buClr>
              <a:buSzPct val="80000"/>
              <a:defRPr/>
            </a:pPr>
            <a:r>
              <a:rPr sz="1350" b="1" kern="0" dirty="0">
                <a:solidFill>
                  <a:schemeClr val="bg1"/>
                </a:solidFill>
                <a:latin typeface="Arial" panose="020B0604020202020204"/>
                <a:ea typeface="黑体" panose="02010609060101010101" pitchFamily="49" charset="-122"/>
              </a:rPr>
              <a:t>完成时间：</a:t>
            </a:r>
            <a:r>
              <a:rPr lang="en-US" sz="1350" b="1" kern="0" dirty="0">
                <a:solidFill>
                  <a:schemeClr val="bg1"/>
                </a:solidFill>
                <a:latin typeface="Arial" panose="020B0604020202020204"/>
                <a:ea typeface="黑体" panose="02010609060101010101" pitchFamily="49" charset="-122"/>
              </a:rPr>
              <a:t>3</a:t>
            </a:r>
            <a:r>
              <a:rPr sz="1350" b="1" kern="0" dirty="0">
                <a:solidFill>
                  <a:schemeClr val="bg1"/>
                </a:solidFill>
                <a:latin typeface="Arial" panose="020B0604020202020204"/>
                <a:ea typeface="黑体" panose="02010609060101010101" pitchFamily="49" charset="-122"/>
              </a:rPr>
              <a:t>0分钟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E2AC724-B86C-4D61-A514-F50154EBD64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57</a:t>
            </a:fld>
            <a:r>
              <a:rPr lang="en-US" altLang="zh-CN" dirty="0"/>
              <a:t>/62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888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8807" grpId="0" bldLvl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常见问题及解决办法</a:t>
            </a:r>
            <a:endParaRPr lang="en-US" altLang="zh-CN"/>
          </a:p>
          <a:p>
            <a:r>
              <a:rPr lang="zh-CN" altLang="en-US"/>
              <a:t>代码规范问题</a:t>
            </a:r>
          </a:p>
          <a:p>
            <a:r>
              <a:rPr lang="zh-CN" altLang="en-US"/>
              <a:t>调试技巧</a:t>
            </a:r>
            <a:endParaRPr lang="en-US" altLang="zh-CN"/>
          </a:p>
          <a:p>
            <a:endParaRPr lang="zh-CN" altLang="en-US"/>
          </a:p>
          <a:p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共性问题集中讲解</a:t>
            </a:r>
            <a:endParaRPr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7A354E7-52B9-4838-BF25-5F4BDB37B1B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58</a:t>
            </a:fld>
            <a:r>
              <a:rPr lang="en-US" altLang="zh-CN" dirty="0"/>
              <a:t>/62</a:t>
            </a:r>
            <a:endParaRPr lang="en-US" dirty="0"/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55C15F21-6EDA-4ECA-91AF-F2EBD6A91287}"/>
              </a:ext>
            </a:extLst>
          </p:cNvPr>
          <p:cNvGrpSpPr/>
          <p:nvPr/>
        </p:nvGrpSpPr>
        <p:grpSpPr>
          <a:xfrm>
            <a:off x="2560320" y="3474720"/>
            <a:ext cx="4022884" cy="992505"/>
            <a:chOff x="4789" y="4099"/>
            <a:chExt cx="8447" cy="2084"/>
          </a:xfrm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C0987AC0-C4E2-45CF-9CA5-A273510DA7B9}"/>
                </a:ext>
              </a:extLst>
            </p:cNvPr>
            <p:cNvSpPr/>
            <p:nvPr/>
          </p:nvSpPr>
          <p:spPr>
            <a:xfrm rot="2700000">
              <a:off x="5727" y="4099"/>
              <a:ext cx="395" cy="395"/>
            </a:xfrm>
            <a:prstGeom prst="rect">
              <a:avLst/>
            </a:prstGeom>
            <a:solidFill>
              <a:srgbClr val="0099D8"/>
            </a:solidFill>
            <a:ln w="57150">
              <a:solidFill>
                <a:srgbClr val="0099D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08B7EDA7-97A3-4D06-8ACD-0EE5C3A099D9}"/>
                </a:ext>
              </a:extLst>
            </p:cNvPr>
            <p:cNvSpPr/>
            <p:nvPr/>
          </p:nvSpPr>
          <p:spPr>
            <a:xfrm rot="2700000">
              <a:off x="12181" y="4530"/>
              <a:ext cx="1055" cy="1055"/>
            </a:xfrm>
            <a:prstGeom prst="rect">
              <a:avLst/>
            </a:prstGeom>
            <a:noFill/>
            <a:ln w="57150">
              <a:solidFill>
                <a:srgbClr val="0099D8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5CDBAA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B79498D5-873F-4CE4-8788-C4970505A84F}"/>
                </a:ext>
              </a:extLst>
            </p:cNvPr>
            <p:cNvSpPr/>
            <p:nvPr/>
          </p:nvSpPr>
          <p:spPr>
            <a:xfrm rot="2700000">
              <a:off x="11207" y="5128"/>
              <a:ext cx="1055" cy="1055"/>
            </a:xfrm>
            <a:prstGeom prst="rect">
              <a:avLst/>
            </a:prstGeom>
            <a:solidFill>
              <a:srgbClr val="0099D8"/>
            </a:solidFill>
            <a:ln w="57150">
              <a:solidFill>
                <a:srgbClr val="0099D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7" name="Text Box 13">
              <a:extLst>
                <a:ext uri="{FF2B5EF4-FFF2-40B4-BE49-F238E27FC236}">
                  <a16:creationId xmlns:a16="http://schemas.microsoft.com/office/drawing/2014/main" id="{266869E5-DC77-408B-8A35-9464897C08B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89" y="4521"/>
              <a:ext cx="7422" cy="1492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9525" algn="ctr">
              <a:noFill/>
              <a:miter lim="800000"/>
            </a:ln>
            <a:effectLst/>
          </p:spPr>
          <p:txBody>
            <a:bodyPr wrap="square" tIns="89100">
              <a:spAutoFit/>
            </a:bodyPr>
            <a:lstStyle/>
            <a:p>
              <a:pPr algn="ctr" eaLnBrk="0" hangingPunct="0">
                <a:defRPr/>
              </a:pPr>
              <a:r>
                <a:rPr lang="en-US" altLang="zh-CN" sz="2400" b="1" kern="0" spc="225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</a:t>
              </a:r>
              <a:r>
                <a:rPr lang="zh-CN" altLang="en-US" sz="2400" b="1" kern="0" spc="225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共性问题集中讲解</a:t>
              </a: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2917DF75-F234-4D2F-8C43-E861C6EA3B15}"/>
                </a:ext>
              </a:extLst>
            </p:cNvPr>
            <p:cNvSpPr/>
            <p:nvPr/>
          </p:nvSpPr>
          <p:spPr>
            <a:xfrm rot="2700000">
              <a:off x="4789" y="4594"/>
              <a:ext cx="1219" cy="1219"/>
            </a:xfrm>
            <a:prstGeom prst="rect">
              <a:avLst/>
            </a:prstGeom>
            <a:noFill/>
            <a:ln w="57150">
              <a:solidFill>
                <a:srgbClr val="0099D8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5CDBAA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F70E68F1-9506-4C7C-B470-A511E6B3C1C5}"/>
                </a:ext>
              </a:extLst>
            </p:cNvPr>
            <p:cNvSpPr/>
            <p:nvPr/>
          </p:nvSpPr>
          <p:spPr>
            <a:xfrm rot="2700000">
              <a:off x="5589" y="5426"/>
              <a:ext cx="671" cy="671"/>
            </a:xfrm>
            <a:prstGeom prst="rect">
              <a:avLst/>
            </a:prstGeom>
            <a:noFill/>
            <a:ln w="57150">
              <a:solidFill>
                <a:srgbClr val="0099D8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5CDBAA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11C87C16-D489-4EE7-AF14-BA790833296C}"/>
                </a:ext>
              </a:extLst>
            </p:cNvPr>
            <p:cNvSpPr/>
            <p:nvPr/>
          </p:nvSpPr>
          <p:spPr>
            <a:xfrm rot="2700000">
              <a:off x="12344" y="5852"/>
              <a:ext cx="304" cy="304"/>
            </a:xfrm>
            <a:prstGeom prst="rect">
              <a:avLst/>
            </a:prstGeom>
            <a:solidFill>
              <a:srgbClr val="0099D8"/>
            </a:solidFill>
            <a:ln w="57150">
              <a:solidFill>
                <a:srgbClr val="0099D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总结</a:t>
            </a:r>
          </a:p>
        </p:txBody>
      </p:sp>
      <p:sp>
        <p:nvSpPr>
          <p:cNvPr id="11" name="AutoShape 3"/>
          <p:cNvSpPr>
            <a:spLocks noChangeAspect="1" noChangeArrowheads="1"/>
          </p:cNvSpPr>
          <p:nvPr/>
        </p:nvSpPr>
        <p:spPr bwMode="auto">
          <a:xfrm>
            <a:off x="1921193" y="1807369"/>
            <a:ext cx="3919061" cy="1936433"/>
          </a:xfrm>
          <a:prstGeom prst="rect">
            <a:avLst/>
          </a:prstGeom>
          <a:noFill/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58373" name="TextBox 4"/>
          <p:cNvSpPr txBox="1">
            <a:spLocks noChangeArrowheads="1"/>
          </p:cNvSpPr>
          <p:nvPr/>
        </p:nvSpPr>
        <p:spPr bwMode="auto">
          <a:xfrm>
            <a:off x="2933224" y="1429882"/>
            <a:ext cx="2410960" cy="20132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71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1500" b="1" dirty="0"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zh-CN" alt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选择器</a:t>
            </a:r>
          </a:p>
          <a:p>
            <a:pPr eaLnBrk="1" hangingPunct="1">
              <a:lnSpc>
                <a:spcPct val="450000"/>
              </a:lnSpc>
            </a:pPr>
            <a:r>
              <a:rPr lang="en-US" altLang="zh-CN" sz="1500" b="1" dirty="0" err="1">
                <a:solidFill>
                  <a:srgbClr val="FF0000"/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jQuery</a:t>
            </a:r>
            <a:r>
              <a:rPr lang="zh-CN" altLang="en-US" sz="1500" b="1" dirty="0">
                <a:solidFill>
                  <a:srgbClr val="FF0000"/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选取元素</a:t>
            </a:r>
          </a:p>
          <a:p>
            <a:pPr eaLnBrk="1" hangingPunct="1">
              <a:lnSpc>
                <a:spcPct val="350000"/>
              </a:lnSpc>
            </a:pPr>
            <a:r>
              <a:rPr lang="en-US" altLang="zh-CN" sz="1500" b="1" dirty="0" err="1">
                <a:solidFill>
                  <a:schemeClr val="tx1">
                    <a:lumMod val="75000"/>
                    <a:lumOff val="25000"/>
                  </a:schemeClr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jQuery</a:t>
            </a:r>
            <a:r>
              <a:rPr lang="zh-CN" alt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选择器的注意事项</a:t>
            </a:r>
          </a:p>
        </p:txBody>
      </p:sp>
      <p:sp>
        <p:nvSpPr>
          <p:cNvPr id="58374" name="AutoShape 3"/>
          <p:cNvSpPr/>
          <p:nvPr/>
        </p:nvSpPr>
        <p:spPr bwMode="auto">
          <a:xfrm>
            <a:off x="4436608" y="2101607"/>
            <a:ext cx="175304" cy="733506"/>
          </a:xfrm>
          <a:prstGeom prst="leftBrace">
            <a:avLst>
              <a:gd name="adj1" fmla="val 61885"/>
              <a:gd name="adj2" fmla="val 50000"/>
            </a:avLst>
          </a:prstGeom>
          <a:noFill/>
          <a:ln w="28575">
            <a:solidFill>
              <a:srgbClr val="0099D8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ctr"/>
            <a:endParaRPr lang="zh-CN" altLang="en-US" sz="1350">
              <a:ea typeface="黑体" panose="02010609060101010101" pitchFamily="49" charset="-122"/>
            </a:endParaRPr>
          </a:p>
        </p:txBody>
      </p:sp>
      <p:sp>
        <p:nvSpPr>
          <p:cNvPr id="58375" name="TextBox 11"/>
          <p:cNvSpPr txBox="1">
            <a:spLocks noChangeArrowheads="1"/>
          </p:cNvSpPr>
          <p:nvPr/>
        </p:nvSpPr>
        <p:spPr bwMode="auto">
          <a:xfrm>
            <a:off x="6628227" y="1807170"/>
            <a:ext cx="116059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71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基本选择器</a:t>
            </a:r>
          </a:p>
          <a:p>
            <a:pPr eaLnBrk="1" hangingPunct="1"/>
            <a:r>
              <a: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层次选择器</a:t>
            </a:r>
          </a:p>
          <a:p>
            <a:pPr eaLnBrk="1" hangingPunct="1"/>
            <a:r>
              <a: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属性选择器</a:t>
            </a:r>
          </a:p>
        </p:txBody>
      </p:sp>
      <p:sp>
        <p:nvSpPr>
          <p:cNvPr id="58376" name="TextBox 12"/>
          <p:cNvSpPr txBox="1">
            <a:spLocks noChangeArrowheads="1"/>
          </p:cNvSpPr>
          <p:nvPr/>
        </p:nvSpPr>
        <p:spPr bwMode="auto">
          <a:xfrm>
            <a:off x="4602883" y="2029794"/>
            <a:ext cx="1890619" cy="936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71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通过</a:t>
            </a:r>
            <a:r>
              <a:rPr lang="en-US" altLang="zh-CN" sz="1200" b="1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CSS</a:t>
            </a:r>
            <a:r>
              <a: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选择器选取元素</a:t>
            </a:r>
          </a:p>
          <a:p>
            <a:pPr eaLnBrk="1" hangingPunct="1">
              <a:lnSpc>
                <a:spcPct val="450000"/>
              </a:lnSpc>
            </a:pPr>
            <a:r>
              <a: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通过条件过滤选取元素</a:t>
            </a:r>
          </a:p>
        </p:txBody>
      </p:sp>
      <p:sp>
        <p:nvSpPr>
          <p:cNvPr id="58378" name="TextBox 15"/>
          <p:cNvSpPr txBox="1">
            <a:spLocks noChangeArrowheads="1"/>
          </p:cNvSpPr>
          <p:nvPr/>
        </p:nvSpPr>
        <p:spPr bwMode="auto">
          <a:xfrm>
            <a:off x="1357246" y="2309277"/>
            <a:ext cx="1364456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71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1500" b="1" dirty="0" err="1">
                <a:solidFill>
                  <a:schemeClr val="tx1">
                    <a:lumMod val="75000"/>
                    <a:lumOff val="25000"/>
                  </a:schemeClr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jQuery</a:t>
            </a:r>
            <a:r>
              <a:rPr lang="zh-CN" altLang="en-US" sz="1500" b="1" dirty="0" err="1">
                <a:solidFill>
                  <a:schemeClr val="tx1">
                    <a:lumMod val="75000"/>
                    <a:lumOff val="25000"/>
                  </a:schemeClr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基础</a:t>
            </a:r>
          </a:p>
        </p:txBody>
      </p:sp>
      <p:sp>
        <p:nvSpPr>
          <p:cNvPr id="58379" name="AutoShape 3"/>
          <p:cNvSpPr/>
          <p:nvPr/>
        </p:nvSpPr>
        <p:spPr bwMode="auto">
          <a:xfrm>
            <a:off x="2722721" y="1430179"/>
            <a:ext cx="267653" cy="2001679"/>
          </a:xfrm>
          <a:prstGeom prst="leftBrace">
            <a:avLst>
              <a:gd name="adj1" fmla="val 62112"/>
              <a:gd name="adj2" fmla="val 50000"/>
            </a:avLst>
          </a:prstGeom>
          <a:noFill/>
          <a:ln w="28575">
            <a:solidFill>
              <a:srgbClr val="0099D8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ctr"/>
            <a:endParaRPr lang="zh-CN" altLang="en-US" sz="1350">
              <a:ea typeface="黑体" panose="02010609060101010101" pitchFamily="49" charset="-122"/>
            </a:endParaRPr>
          </a:p>
        </p:txBody>
      </p:sp>
      <p:sp>
        <p:nvSpPr>
          <p:cNvPr id="8" name="AutoShape 3"/>
          <p:cNvSpPr/>
          <p:nvPr/>
        </p:nvSpPr>
        <p:spPr bwMode="auto">
          <a:xfrm>
            <a:off x="3719814" y="1327963"/>
            <a:ext cx="134541" cy="528638"/>
          </a:xfrm>
          <a:prstGeom prst="leftBrace">
            <a:avLst>
              <a:gd name="adj1" fmla="val 61885"/>
              <a:gd name="adj2" fmla="val 50000"/>
            </a:avLst>
          </a:prstGeom>
          <a:noFill/>
          <a:ln w="28575">
            <a:solidFill>
              <a:srgbClr val="0099D8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ctr"/>
            <a:endParaRPr lang="zh-CN" altLang="en-US" sz="1350">
              <a:ea typeface="黑体" panose="02010609060101010101" pitchFamily="49" charset="-122"/>
            </a:endParaRPr>
          </a:p>
        </p:txBody>
      </p:sp>
      <p:sp>
        <p:nvSpPr>
          <p:cNvPr id="17" name="AutoShape 3"/>
          <p:cNvSpPr/>
          <p:nvPr/>
        </p:nvSpPr>
        <p:spPr bwMode="auto">
          <a:xfrm>
            <a:off x="6493686" y="1856353"/>
            <a:ext cx="134541" cy="492272"/>
          </a:xfrm>
          <a:prstGeom prst="leftBrace">
            <a:avLst>
              <a:gd name="adj1" fmla="val 61885"/>
              <a:gd name="adj2" fmla="val 50000"/>
            </a:avLst>
          </a:prstGeom>
          <a:noFill/>
          <a:ln w="28575">
            <a:solidFill>
              <a:srgbClr val="0099D8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ctr"/>
            <a:endParaRPr lang="zh-CN" altLang="en-US" sz="1350">
              <a:ea typeface="黑体" panose="02010609060101010101" pitchFamily="49" charset="-122"/>
            </a:endParaRPr>
          </a:p>
        </p:txBody>
      </p:sp>
      <p:sp>
        <p:nvSpPr>
          <p:cNvPr id="18" name="AutoShape 3"/>
          <p:cNvSpPr/>
          <p:nvPr/>
        </p:nvSpPr>
        <p:spPr bwMode="auto">
          <a:xfrm>
            <a:off x="6274849" y="2608395"/>
            <a:ext cx="134541" cy="492272"/>
          </a:xfrm>
          <a:prstGeom prst="leftBrace">
            <a:avLst>
              <a:gd name="adj1" fmla="val 61885"/>
              <a:gd name="adj2" fmla="val 50000"/>
            </a:avLst>
          </a:prstGeom>
          <a:noFill/>
          <a:ln w="28575">
            <a:solidFill>
              <a:srgbClr val="0099D8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ctr"/>
            <a:endParaRPr lang="zh-CN" altLang="en-US" sz="1350">
              <a:ea typeface="黑体" panose="02010609060101010101" pitchFamily="49" charset="-122"/>
            </a:endParaRPr>
          </a:p>
        </p:txBody>
      </p:sp>
      <p:sp>
        <p:nvSpPr>
          <p:cNvPr id="16" name="TextBox 12"/>
          <p:cNvSpPr txBox="1">
            <a:spLocks noChangeArrowheads="1"/>
          </p:cNvSpPr>
          <p:nvPr/>
        </p:nvSpPr>
        <p:spPr bwMode="auto">
          <a:xfrm>
            <a:off x="3854625" y="1280845"/>
            <a:ext cx="1890619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71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什么是</a:t>
            </a:r>
            <a:r>
              <a:rPr lang="en-US" altLang="zh-CN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jQuery</a:t>
            </a:r>
            <a:r>
              <a: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选择器</a:t>
            </a:r>
          </a:p>
          <a:p>
            <a:pPr eaLnBrk="1" hangingPunct="1"/>
            <a:r>
              <a:rPr lang="en-US" altLang="zh-CN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jQuery</a:t>
            </a:r>
            <a:r>
              <a: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选择器的优势</a:t>
            </a:r>
          </a:p>
          <a:p>
            <a:pPr eaLnBrk="1" hangingPunct="1"/>
            <a:r>
              <a:rPr lang="en-US" altLang="zh-CN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jQuery</a:t>
            </a:r>
            <a:r>
              <a: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选择器的类型</a:t>
            </a:r>
          </a:p>
        </p:txBody>
      </p:sp>
      <p:sp>
        <p:nvSpPr>
          <p:cNvPr id="19" name="TextBox 11"/>
          <p:cNvSpPr txBox="1">
            <a:spLocks noChangeArrowheads="1"/>
          </p:cNvSpPr>
          <p:nvPr/>
        </p:nvSpPr>
        <p:spPr bwMode="auto">
          <a:xfrm>
            <a:off x="6412890" y="2543331"/>
            <a:ext cx="1592638" cy="6133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71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基本过滤选择器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可见性过滤选择器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C279860-3135-4A00-8543-062A869805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59</a:t>
            </a:fld>
            <a:r>
              <a:rPr lang="en-US" altLang="zh-CN" dirty="0"/>
              <a:t>/62</a:t>
            </a:r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辅助学习资料推荐</a:t>
            </a: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教员备课时根据课程情况在此添加内容，可以是课工场</a:t>
            </a:r>
            <a:r>
              <a:rPr lang="en-US" altLang="zh-CN">
                <a:sym typeface="+mn-ea"/>
              </a:rPr>
              <a:t>JavaScript</a:t>
            </a:r>
            <a:r>
              <a:rPr lang="zh-CN" altLang="en-US">
                <a:sym typeface="+mn-ea"/>
              </a:rPr>
              <a:t>教材、也可以是教员积累的资料，如帮助手册、经典书籍等</a:t>
            </a:r>
            <a:endParaRPr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83D2BFE-934A-496C-B42B-84E89A5CDFB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6</a:t>
            </a:fld>
            <a:r>
              <a:rPr lang="en-US" altLang="zh-CN" dirty="0"/>
              <a:t>/62</a:t>
            </a:r>
            <a:endParaRPr lang="en-US" dirty="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课后作业</a:t>
            </a:r>
            <a:endParaRPr lang="en-US"/>
          </a:p>
          <a:p>
            <a:pPr lvl="1"/>
            <a:r>
              <a:rPr lang="zh-CN" altLang="en-US">
                <a:solidFill>
                  <a:srgbClr val="FF0000"/>
                </a:solidFill>
              </a:rPr>
              <a:t>教员备课时根据班级情况在此添加内容，应区分必做、选做内容，以满足不同层次学员的需求</a:t>
            </a:r>
          </a:p>
          <a:p>
            <a:pPr lvl="0"/>
            <a:r>
              <a:rPr lang="zh-CN" altLang="en-US"/>
              <a:t>预习作业</a:t>
            </a:r>
            <a:endParaRPr lang="en-US" altLang="zh-CN"/>
          </a:p>
          <a:p>
            <a:pPr lvl="1"/>
            <a:r>
              <a:rPr lang="zh-CN" altLang="en-US">
                <a:solidFill>
                  <a:srgbClr val="FF0000"/>
                </a:solidFill>
              </a:rPr>
              <a:t>教员备课时根据班级情况在此添加预习内容</a:t>
            </a: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作业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57AD3EE-5DD8-4223-83D1-80B3A4A616F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60</a:t>
            </a:fld>
            <a:r>
              <a:rPr lang="en-US" altLang="zh-CN" dirty="0"/>
              <a:t>/62</a:t>
            </a:r>
            <a:endParaRPr lang="en-US" dirty="0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1361440"/>
            <a:ext cx="9144000" cy="2232025"/>
          </a:xfrm>
          <a:prstGeom prst="rect">
            <a:avLst/>
          </a:prstGeom>
          <a:solidFill>
            <a:srgbClr val="0099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 descr="2_0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8190" y="1599565"/>
            <a:ext cx="5252720" cy="129349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875790" y="1892935"/>
            <a:ext cx="524192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 defTabSz="914400"/>
            <a:r>
              <a:rPr lang="zh-CN" altLang="zh-CN" sz="4000" b="1" kern="1400" spc="300">
                <a:solidFill>
                  <a:schemeClr val="bg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Calibri" panose="020F0502020204030204" pitchFamily="34" charset="0"/>
              </a:rPr>
              <a:t>问题及作业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2662555" y="2835910"/>
            <a:ext cx="381190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eaLnBrk="0" fontAlgn="base" hangingPunct="0"/>
            <a:r>
              <a:rPr lang="zh-CN" altLang="en-US" sz="2800" spc="300" dirty="0">
                <a:solidFill>
                  <a:schemeClr val="bg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集中问题</a:t>
            </a:r>
            <a:r>
              <a:rPr lang="en-US" altLang="zh-CN" sz="2800" spc="300" dirty="0">
                <a:solidFill>
                  <a:schemeClr val="bg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&amp;</a:t>
            </a:r>
            <a:r>
              <a:rPr lang="zh-CN" altLang="en-US" sz="2800" spc="300" dirty="0">
                <a:solidFill>
                  <a:schemeClr val="bg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课后作业</a:t>
            </a:r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61</a:t>
            </a:fld>
            <a:r>
              <a:rPr lang="en-US" altLang="zh-CN" dirty="0"/>
              <a:t>/62</a:t>
            </a:r>
            <a:endParaRPr lang="en-US" dirty="0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4112" y="1125980"/>
            <a:ext cx="2280301" cy="2247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文本框 4"/>
          <p:cNvSpPr txBox="1">
            <a:spLocks noChangeArrowheads="1"/>
          </p:cNvSpPr>
          <p:nvPr/>
        </p:nvSpPr>
        <p:spPr bwMode="auto">
          <a:xfrm>
            <a:off x="1948114" y="3397423"/>
            <a:ext cx="2444750" cy="398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2000" b="1" dirty="0">
                <a:solidFill>
                  <a:srgbClr val="A0C10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扫一扫 关注课工场</a:t>
            </a:r>
          </a:p>
        </p:txBody>
      </p:sp>
      <p:sp>
        <p:nvSpPr>
          <p:cNvPr id="10" name="文本框 5"/>
          <p:cNvSpPr txBox="1">
            <a:spLocks noChangeArrowheads="1"/>
          </p:cNvSpPr>
          <p:nvPr/>
        </p:nvSpPr>
        <p:spPr bwMode="auto">
          <a:xfrm>
            <a:off x="4825510" y="3397422"/>
            <a:ext cx="2443163" cy="398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2000" b="1" dirty="0">
                <a:solidFill>
                  <a:srgbClr val="A0C10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扫一扫 下载</a:t>
            </a:r>
            <a:r>
              <a:rPr lang="en-US" altLang="zh-CN" sz="2000" b="1" dirty="0">
                <a:solidFill>
                  <a:srgbClr val="A0C10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</a:p>
        </p:txBody>
      </p:sp>
      <p:pic>
        <p:nvPicPr>
          <p:cNvPr id="11" name="图片 2" descr="微信图片_2019012515495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1125979"/>
            <a:ext cx="2247632" cy="2247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7010400" y="4767263"/>
            <a:ext cx="2133600" cy="274637"/>
          </a:xfrm>
        </p:spPr>
        <p:txBody>
          <a:bodyPr/>
          <a:lstStyle/>
          <a:p>
            <a:fld id="{0C913308-F349-4B6D-A68A-DD1791B4A57B}" type="slidenum">
              <a:rPr lang="zh-CN" altLang="en-US" smtClean="0"/>
              <a:t>62</a:t>
            </a:fld>
            <a:r>
              <a:rPr lang="en-US" altLang="zh-CN" dirty="0"/>
              <a:t>/62</a:t>
            </a:r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506" name="组合 9"/>
          <p:cNvGrpSpPr/>
          <p:nvPr/>
        </p:nvGrpSpPr>
        <p:grpSpPr bwMode="auto">
          <a:xfrm>
            <a:off x="1571626" y="804625"/>
            <a:ext cx="6107906" cy="1017984"/>
            <a:chOff x="571472" y="1285860"/>
            <a:chExt cx="8143932" cy="1357322"/>
          </a:xfrm>
          <a:solidFill>
            <a:srgbClr val="00C77A"/>
          </a:solidFill>
        </p:grpSpPr>
        <p:sp>
          <p:nvSpPr>
            <p:cNvPr id="11" name="圆角矩形 10"/>
            <p:cNvSpPr/>
            <p:nvPr/>
          </p:nvSpPr>
          <p:spPr bwMode="auto">
            <a:xfrm>
              <a:off x="571472" y="1285860"/>
              <a:ext cx="8143932" cy="1357322"/>
            </a:xfrm>
            <a:prstGeom prst="roundRect">
              <a:avLst/>
            </a:prstGeom>
            <a:solidFill>
              <a:srgbClr val="0099D8"/>
            </a:solidFill>
            <a:ln cmpd="sng">
              <a:solidFill>
                <a:srgbClr val="0099D8"/>
              </a:solidFill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01"/>
            </a:p>
          </p:txBody>
        </p:sp>
        <p:sp>
          <p:nvSpPr>
            <p:cNvPr id="12" name="矩形 11"/>
            <p:cNvSpPr/>
            <p:nvPr/>
          </p:nvSpPr>
          <p:spPr bwMode="auto">
            <a:xfrm>
              <a:off x="1785919" y="1285860"/>
              <a:ext cx="6715172" cy="135732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99D8"/>
              </a:solidFill>
              <a:headEnd type="none"/>
              <a:tailEnd type="triangle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01"/>
            </a:p>
          </p:txBody>
        </p:sp>
      </p:grpSp>
      <p:sp>
        <p:nvSpPr>
          <p:cNvPr id="13" name="矩形 12"/>
          <p:cNvSpPr/>
          <p:nvPr/>
        </p:nvSpPr>
        <p:spPr>
          <a:xfrm>
            <a:off x="1604532" y="1071564"/>
            <a:ext cx="877163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CN" altLang="en-US" sz="27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课前</a:t>
            </a:r>
            <a:endParaRPr lang="en-US" sz="27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1509" name="组合 14"/>
          <p:cNvGrpSpPr/>
          <p:nvPr/>
        </p:nvGrpSpPr>
        <p:grpSpPr bwMode="auto">
          <a:xfrm>
            <a:off x="1567180" y="2101612"/>
            <a:ext cx="6107906" cy="1017984"/>
            <a:chOff x="571472" y="1285860"/>
            <a:chExt cx="8143932" cy="1357322"/>
          </a:xfrm>
          <a:solidFill>
            <a:srgbClr val="00C77A"/>
          </a:solidFill>
        </p:grpSpPr>
        <p:sp>
          <p:nvSpPr>
            <p:cNvPr id="16" name="圆角矩形 15"/>
            <p:cNvSpPr/>
            <p:nvPr/>
          </p:nvSpPr>
          <p:spPr bwMode="auto">
            <a:xfrm>
              <a:off x="571472" y="1285860"/>
              <a:ext cx="8143932" cy="1357322"/>
            </a:xfrm>
            <a:prstGeom prst="roundRect">
              <a:avLst/>
            </a:prstGeom>
            <a:solidFill>
              <a:srgbClr val="0099D8"/>
            </a:solidFill>
            <a:ln cmpd="sng">
              <a:solidFill>
                <a:srgbClr val="0099D8"/>
              </a:solidFill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01"/>
            </a:p>
          </p:txBody>
        </p:sp>
        <p:sp>
          <p:nvSpPr>
            <p:cNvPr id="17" name="矩形 16"/>
            <p:cNvSpPr/>
            <p:nvPr/>
          </p:nvSpPr>
          <p:spPr bwMode="auto">
            <a:xfrm>
              <a:off x="1785919" y="1285860"/>
              <a:ext cx="6715172" cy="135732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99D8"/>
              </a:solidFill>
              <a:headEnd type="none"/>
              <a:tailEnd type="triangle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01"/>
            </a:p>
          </p:txBody>
        </p:sp>
      </p:grpSp>
      <p:sp>
        <p:nvSpPr>
          <p:cNvPr id="18" name="矩形 17"/>
          <p:cNvSpPr/>
          <p:nvPr/>
        </p:nvSpPr>
        <p:spPr>
          <a:xfrm>
            <a:off x="1604532" y="2357439"/>
            <a:ext cx="877163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CN" altLang="en-US" sz="27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课上</a:t>
            </a:r>
            <a:endParaRPr lang="en-US" altLang="zh-CN" sz="27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1512" name="组合 19"/>
          <p:cNvGrpSpPr/>
          <p:nvPr/>
        </p:nvGrpSpPr>
        <p:grpSpPr bwMode="auto">
          <a:xfrm>
            <a:off x="1571626" y="3375422"/>
            <a:ext cx="6107906" cy="1017984"/>
            <a:chOff x="571472" y="1285860"/>
            <a:chExt cx="8143932" cy="1357322"/>
          </a:xfrm>
          <a:solidFill>
            <a:srgbClr val="00C77A"/>
          </a:solidFill>
        </p:grpSpPr>
        <p:sp>
          <p:nvSpPr>
            <p:cNvPr id="21" name="圆角矩形 20"/>
            <p:cNvSpPr/>
            <p:nvPr/>
          </p:nvSpPr>
          <p:spPr bwMode="auto">
            <a:xfrm>
              <a:off x="571472" y="1285860"/>
              <a:ext cx="8143932" cy="1357322"/>
            </a:xfrm>
            <a:prstGeom prst="roundRect">
              <a:avLst/>
            </a:prstGeom>
            <a:solidFill>
              <a:srgbClr val="0099D8"/>
            </a:solidFill>
            <a:ln cmpd="sng">
              <a:solidFill>
                <a:srgbClr val="0099D8"/>
              </a:solidFill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01"/>
            </a:p>
          </p:txBody>
        </p:sp>
        <p:sp>
          <p:nvSpPr>
            <p:cNvPr id="22" name="矩形 21"/>
            <p:cNvSpPr/>
            <p:nvPr/>
          </p:nvSpPr>
          <p:spPr bwMode="auto">
            <a:xfrm>
              <a:off x="1785919" y="1285860"/>
              <a:ext cx="6715172" cy="135732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99D8"/>
              </a:solidFill>
              <a:headEnd type="none"/>
              <a:tailEnd type="triangle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01"/>
            </a:p>
          </p:txBody>
        </p:sp>
      </p:grpSp>
      <p:sp>
        <p:nvSpPr>
          <p:cNvPr id="23" name="矩形 22"/>
          <p:cNvSpPr/>
          <p:nvPr/>
        </p:nvSpPr>
        <p:spPr>
          <a:xfrm>
            <a:off x="1604532" y="3643314"/>
            <a:ext cx="877163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CN" altLang="en-US" sz="27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课后</a:t>
            </a:r>
            <a:endParaRPr lang="en-US" altLang="zh-CN" sz="27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13"/>
          <p:cNvSpPr>
            <a:spLocks noChangeArrowheads="1"/>
          </p:cNvSpPr>
          <p:nvPr/>
        </p:nvSpPr>
        <p:spPr bwMode="auto">
          <a:xfrm>
            <a:off x="1446848" y="904399"/>
            <a:ext cx="6040755" cy="7879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3">
              <a:lnSpc>
                <a:spcPct val="150000"/>
              </a:lnSpc>
            </a:pPr>
            <a:r>
              <a:rPr lang="zh-CN" altLang="en-US" sz="1601" b="1" dirty="0"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学员可以在前端百</a:t>
            </a:r>
            <a:r>
              <a:rPr lang="en-US" altLang="zh-CN" sz="1601" b="1" dirty="0" err="1"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Ke</a:t>
            </a:r>
            <a:r>
              <a:rPr lang="zh-CN" altLang="en-US" sz="1601" b="1" dirty="0"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查看</a:t>
            </a:r>
            <a:r>
              <a:rPr lang="en-US" altLang="zh-CN" sz="1601" b="1" dirty="0"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jQuery</a:t>
            </a:r>
            <a:r>
              <a:rPr lang="zh-CN" altLang="en-US" sz="1601" b="1" dirty="0"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相关文档，线上做习题进行检测，以及线上视频提前预习等等</a:t>
            </a:r>
            <a:endParaRPr lang="zh-CN" altLang="en-US" sz="1601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学习方法</a:t>
            </a:r>
          </a:p>
        </p:txBody>
      </p:sp>
      <p:sp>
        <p:nvSpPr>
          <p:cNvPr id="5" name="矩形 13"/>
          <p:cNvSpPr>
            <a:spLocks noChangeArrowheads="1"/>
          </p:cNvSpPr>
          <p:nvPr/>
        </p:nvSpPr>
        <p:spPr bwMode="auto">
          <a:xfrm>
            <a:off x="2477770" y="2176744"/>
            <a:ext cx="6357938" cy="1157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1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注意老师讲解的固定</a:t>
            </a:r>
            <a:r>
              <a:rPr lang="zh-CN" altLang="en-US" sz="1601" b="1"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语法结构需要记忆</a:t>
            </a:r>
            <a:endParaRPr lang="zh-CN" altLang="en-US" sz="1601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1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写代码时，要保证代码的规范度</a:t>
            </a:r>
            <a:endParaRPr lang="zh-CN" altLang="en-US" sz="1601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3">
              <a:lnSpc>
                <a:spcPct val="150000"/>
              </a:lnSpc>
            </a:pPr>
            <a:endParaRPr lang="zh-CN" altLang="en-US" sz="1601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23"/>
          <p:cNvSpPr>
            <a:spLocks noChangeArrowheads="1"/>
          </p:cNvSpPr>
          <p:nvPr/>
        </p:nvSpPr>
        <p:spPr bwMode="auto">
          <a:xfrm>
            <a:off x="2477770" y="3469625"/>
            <a:ext cx="6357938" cy="7879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1" b="1"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多敲、多练总结归纳自己的错误</a:t>
            </a:r>
            <a:endParaRPr lang="zh-CN" altLang="en-US" sz="1601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1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在做练习时，</a:t>
            </a:r>
            <a:r>
              <a:rPr lang="zh-CN" altLang="en-US" sz="1601" b="1"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逻辑性内容多思考、尝试不同实现思路</a:t>
            </a:r>
            <a:endParaRPr lang="zh-CN" altLang="en-US" sz="1601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E1CE3C0D-C6F7-4AD4-8545-BD1FED8CDEF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7</a:t>
            </a:fld>
            <a:r>
              <a:rPr lang="en-US" altLang="zh-CN" dirty="0"/>
              <a:t>/62</a:t>
            </a:r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82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>
                <a:sym typeface="+mn-ea"/>
              </a:rPr>
              <a:t>制作图书简介页面</a:t>
            </a:r>
            <a:endParaRPr lang="zh-CN" altLang="en-US" dirty="0"/>
          </a:p>
          <a:p>
            <a:pPr>
              <a:defRPr/>
            </a:pPr>
            <a:r>
              <a:rPr lang="zh-CN" altLang="en-US" dirty="0">
                <a:sym typeface="+mn-ea"/>
              </a:rPr>
              <a:t>使用</a:t>
            </a:r>
            <a:r>
              <a:rPr lang="en-US" altLang="zh-CN" dirty="0" err="1">
                <a:sym typeface="+mn-ea"/>
              </a:rPr>
              <a:t>jQuery</a:t>
            </a:r>
            <a:r>
              <a:rPr lang="zh-CN" altLang="en-US" dirty="0">
                <a:sym typeface="+mn-ea"/>
              </a:rPr>
              <a:t>美化英雄联盟简介页</a:t>
            </a:r>
            <a:endParaRPr lang="zh-CN" altLang="en-US" dirty="0"/>
          </a:p>
          <a:p>
            <a:pPr>
              <a:defRPr/>
            </a:pPr>
            <a:r>
              <a:rPr lang="zh-CN" altLang="en-US" dirty="0">
                <a:sym typeface="+mn-ea"/>
              </a:rPr>
              <a:t>制作非缘勿扰页面特效</a:t>
            </a:r>
            <a:endParaRPr lang="zh-CN" altLang="en-US" dirty="0"/>
          </a:p>
          <a:p>
            <a:pPr>
              <a:defRPr/>
            </a:pPr>
            <a:r>
              <a:rPr lang="zh-CN" altLang="en-US" dirty="0">
                <a:sym typeface="+mn-ea"/>
              </a:rPr>
              <a:t>制作隔行变色的商品列表</a:t>
            </a:r>
            <a:endParaRPr lang="zh-CN" altLang="en-US" dirty="0"/>
          </a:p>
          <a:p>
            <a:pPr>
              <a:defRPr/>
            </a:pPr>
            <a:r>
              <a:rPr lang="zh-CN" altLang="en-US" dirty="0">
                <a:sym typeface="+mn-ea"/>
              </a:rPr>
              <a:t>制作全网热播视频页面</a:t>
            </a:r>
            <a:endParaRPr lang="zh-CN" altLang="en-US" dirty="0"/>
          </a:p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本章任务</a:t>
            </a:r>
          </a:p>
        </p:txBody>
      </p:sp>
      <p:pic>
        <p:nvPicPr>
          <p:cNvPr id="8" name="Picture 2" descr="F:\2016年工作\ACCP8.0产品开发\jQuery\案例源码\chapter06\Chapter06截图\图6.10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841" y="1624411"/>
            <a:ext cx="5329120" cy="2970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" descr="F:\2016年工作\ACCP8.0产品开发\jQuery\案例源码\chapter06\Chapter06截图\图6.11b.bm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1725" y="913935"/>
            <a:ext cx="2597639" cy="2970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F:\2016年工作\ACCP8.0产品开发\jQuery\案例源码\chapter06\Chapter06截图\图6.19.BMP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9477" y="1822682"/>
            <a:ext cx="4059835" cy="2573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5" descr="F:\2016年工作\ACCP8.0产品开发\jQuery\案例源码\chapter06\Chapter06截图\图6.26.BMP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9405" y="913905"/>
            <a:ext cx="3054833" cy="2317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F:\2016年工作\ACCP8.0产品开发\jQuery\案例源码\chapter06\Chapter06截图\图6.32.BMP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9843" y="2276273"/>
            <a:ext cx="4229477" cy="2119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3431C8B-3FA8-4D48-A15B-5B7FBF24027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8</a:t>
            </a:fld>
            <a:r>
              <a:rPr lang="en-US" altLang="zh-CN" dirty="0"/>
              <a:t>/62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2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812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2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4812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2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4812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28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48128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/>
              <a:t>本章目标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sym typeface="Arial" panose="020B0604020202020204" pitchFamily="34" charset="0"/>
              </a:rPr>
              <a:t>了解</a:t>
            </a:r>
            <a:r>
              <a:rPr lang="en-US" altLang="zh-CN" dirty="0">
                <a:sym typeface="Arial" panose="020B0604020202020204" pitchFamily="34" charset="0"/>
              </a:rPr>
              <a:t>jQuery</a:t>
            </a:r>
            <a:r>
              <a:rPr lang="zh-CN" altLang="en-US" dirty="0">
                <a:sym typeface="Arial" panose="020B0604020202020204" pitchFamily="34" charset="0"/>
              </a:rPr>
              <a:t>介绍</a:t>
            </a:r>
          </a:p>
          <a:p>
            <a:r>
              <a:rPr lang="zh-CN" altLang="en-US" dirty="0">
                <a:sym typeface="Arial" panose="020B0604020202020204" pitchFamily="34" charset="0"/>
              </a:rPr>
              <a:t>掌握调用</a:t>
            </a:r>
            <a:r>
              <a:rPr lang="en-US" altLang="zh-CN" dirty="0">
                <a:sym typeface="Arial" panose="020B0604020202020204" pitchFamily="34" charset="0"/>
              </a:rPr>
              <a:t>jQuery</a:t>
            </a:r>
            <a:r>
              <a:rPr lang="zh-CN" altLang="en-US" dirty="0">
                <a:sym typeface="Arial" panose="020B0604020202020204" pitchFamily="34" charset="0"/>
              </a:rPr>
              <a:t>的方式</a:t>
            </a:r>
          </a:p>
          <a:p>
            <a:r>
              <a:rPr lang="zh-CN" altLang="en-US" dirty="0">
                <a:sym typeface="Arial" panose="020B0604020202020204" pitchFamily="34" charset="0"/>
              </a:rPr>
              <a:t>掌握</a:t>
            </a:r>
            <a:r>
              <a:rPr lang="en-US" altLang="zh-CN" dirty="0">
                <a:sym typeface="Arial" panose="020B0604020202020204" pitchFamily="34" charset="0"/>
              </a:rPr>
              <a:t>jQuery</a:t>
            </a:r>
            <a:r>
              <a:rPr lang="zh-CN" altLang="en-US" dirty="0">
                <a:sym typeface="Arial" panose="020B0604020202020204" pitchFamily="34" charset="0"/>
              </a:rPr>
              <a:t>选择器的使用方式</a:t>
            </a:r>
          </a:p>
          <a:p>
            <a:r>
              <a:rPr lang="zh-CN" altLang="en-US" dirty="0">
                <a:sym typeface="Arial" panose="020B0604020202020204" pitchFamily="34" charset="0"/>
              </a:rPr>
              <a:t>了解</a:t>
            </a:r>
            <a:r>
              <a:rPr lang="en-US" altLang="zh-CN" dirty="0">
                <a:sym typeface="Arial" panose="020B0604020202020204" pitchFamily="34" charset="0"/>
              </a:rPr>
              <a:t>jQuery</a:t>
            </a:r>
            <a:r>
              <a:rPr lang="zh-CN" altLang="en-US" dirty="0">
                <a:sym typeface="Arial" panose="020B0604020202020204" pitchFamily="34" charset="0"/>
              </a:rPr>
              <a:t>和原生</a:t>
            </a:r>
            <a:r>
              <a:rPr lang="en-US" altLang="zh-CN" dirty="0">
                <a:sym typeface="Arial" panose="020B0604020202020204" pitchFamily="34" charset="0"/>
              </a:rPr>
              <a:t>javascript</a:t>
            </a:r>
            <a:r>
              <a:rPr lang="zh-CN" altLang="en-US" dirty="0">
                <a:sym typeface="Arial" panose="020B0604020202020204" pitchFamily="34" charset="0"/>
              </a:rPr>
              <a:t>在使用上的区别</a:t>
            </a:r>
            <a:endParaRPr lang="zh-CN" altLang="en-US" dirty="0"/>
          </a:p>
        </p:txBody>
      </p:sp>
      <p:pic>
        <p:nvPicPr>
          <p:cNvPr id="7" name="Picture 3" descr="C:\Users\Lenovo\Desktop\修改版\重点.png重点">
            <a:extLst>
              <a:ext uri="{FF2B5EF4-FFF2-40B4-BE49-F238E27FC236}">
                <a16:creationId xmlns:a16="http://schemas.microsoft.com/office/drawing/2014/main" id="{B71927F7-D4EA-4E64-885F-0B4F982B7CD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860032" y="1347614"/>
            <a:ext cx="534035" cy="5365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" name="Picture 3" descr="C:\Users\Lenovo\Desktop\修改版\重点.png重点">
            <a:extLst>
              <a:ext uri="{FF2B5EF4-FFF2-40B4-BE49-F238E27FC236}">
                <a16:creationId xmlns:a16="http://schemas.microsoft.com/office/drawing/2014/main" id="{E911C3BD-6597-433B-8CE7-523DA989E83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580112" y="1779662"/>
            <a:ext cx="534035" cy="5365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898AD30-3DE2-4F33-A6B3-05AB1A02DD5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9</a:t>
            </a:fld>
            <a:r>
              <a:rPr lang="en-US" altLang="zh-CN" dirty="0"/>
              <a:t>/62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</TotalTime>
  <Words>4485</Words>
  <Application>Microsoft Office PowerPoint</Application>
  <PresentationFormat>全屏显示(16:9)</PresentationFormat>
  <Paragraphs>746</Paragraphs>
  <Slides>62</Slides>
  <Notes>59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62</vt:i4>
      </vt:variant>
    </vt:vector>
  </HeadingPairs>
  <TitlesOfParts>
    <vt:vector size="70" baseType="lpstr">
      <vt:lpstr>黑体</vt:lpstr>
      <vt:lpstr>宋体</vt:lpstr>
      <vt:lpstr>微软雅黑</vt:lpstr>
      <vt:lpstr>Arial</vt:lpstr>
      <vt:lpstr>Calibri</vt:lpstr>
      <vt:lpstr>Webdings</vt:lpstr>
      <vt:lpstr>Wingdings</vt:lpstr>
      <vt:lpstr>1_自定义设计方案</vt:lpstr>
      <vt:lpstr>第一章 jQuery基础</vt:lpstr>
      <vt:lpstr>PowerPoint 演示文稿</vt:lpstr>
      <vt:lpstr>本课目标</vt:lpstr>
      <vt:lpstr>课程结构图</vt:lpstr>
      <vt:lpstr>课程项目展示</vt:lpstr>
      <vt:lpstr>辅助学习资料推荐</vt:lpstr>
      <vt:lpstr>学习方法</vt:lpstr>
      <vt:lpstr>本章任务</vt:lpstr>
      <vt:lpstr>本章目标</vt:lpstr>
      <vt:lpstr>jQuery简介</vt:lpstr>
      <vt:lpstr>初识jQuery</vt:lpstr>
      <vt:lpstr>jQuery能做什么</vt:lpstr>
      <vt:lpstr>jQuery的优势</vt:lpstr>
      <vt:lpstr>获取jQuery</vt:lpstr>
      <vt:lpstr>jQuery库文件</vt:lpstr>
      <vt:lpstr>jQuery基本语法</vt:lpstr>
      <vt:lpstr>$(document).ready()</vt:lpstr>
      <vt:lpstr>jQuery选择器</vt:lpstr>
      <vt:lpstr>jQuery基本选择器</vt:lpstr>
      <vt:lpstr>标签选择器</vt:lpstr>
      <vt:lpstr>类选择器</vt:lpstr>
      <vt:lpstr>ID选择器</vt:lpstr>
      <vt:lpstr>并集选择器</vt:lpstr>
      <vt:lpstr>全局选择器</vt:lpstr>
      <vt:lpstr>jQuery层次选择器</vt:lpstr>
      <vt:lpstr>后代选择器</vt:lpstr>
      <vt:lpstr>子选择器</vt:lpstr>
      <vt:lpstr>相邻选择器</vt:lpstr>
      <vt:lpstr>同辈选择器</vt:lpstr>
      <vt:lpstr>练习1—制作图书简介页面</vt:lpstr>
      <vt:lpstr>练习2—使用jQuery美化英雄联盟简介页</vt:lpstr>
      <vt:lpstr>共性问题集中讲解</vt:lpstr>
      <vt:lpstr>jQuery属性选择器</vt:lpstr>
      <vt:lpstr> 根据属性名获取元素 </vt:lpstr>
      <vt:lpstr> 根据属性值获取元素2-1 </vt:lpstr>
      <vt:lpstr> 根据属性值获取元素2-2 </vt:lpstr>
      <vt:lpstr> 根据属性值包含特定的值获取元素3-1 </vt:lpstr>
      <vt:lpstr> 根据属性值包含特定的值获取元素3-2 </vt:lpstr>
      <vt:lpstr> 根据属性值包含特定的值获取元素3-3 </vt:lpstr>
      <vt:lpstr> 练习3—制作非缘勿扰页面特效3-1 </vt:lpstr>
      <vt:lpstr> 练习3—制作非缘勿扰页面特效3-2 </vt:lpstr>
      <vt:lpstr> 练习3—制作非缘勿扰页面特效3-3 </vt:lpstr>
      <vt:lpstr>共性问题集中讲解</vt:lpstr>
      <vt:lpstr> 如何实现同一个列表不同样式 </vt:lpstr>
      <vt:lpstr> 过滤选择器 </vt:lpstr>
      <vt:lpstr>基本过滤选择器</vt:lpstr>
      <vt:lpstr>制作仿奥列表页面3-1</vt:lpstr>
      <vt:lpstr>制作仿奥列表页面3-2</vt:lpstr>
      <vt:lpstr>制作仿奥列表页面3-3</vt:lpstr>
      <vt:lpstr>练习4—制作隔行变色的商品列表</vt:lpstr>
      <vt:lpstr>共性问题集中讲解</vt:lpstr>
      <vt:lpstr>可见性过滤选择器</vt:lpstr>
      <vt:lpstr>jQuery选择器注意事项2-1</vt:lpstr>
      <vt:lpstr>jQuery选择器注意事项2-2</vt:lpstr>
      <vt:lpstr>练习5—制作全网热播视频页面3-1</vt:lpstr>
      <vt:lpstr>练习5—制作全网热播视频页面3-2</vt:lpstr>
      <vt:lpstr>练习5—制作全网热播视频页面3-3</vt:lpstr>
      <vt:lpstr>共性问题集中讲解</vt:lpstr>
      <vt:lpstr>总结</vt:lpstr>
      <vt:lpstr>作业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meng.zhang(张萌)</dc:creator>
  <cp:lastModifiedBy>Leon</cp:lastModifiedBy>
  <cp:revision>603</cp:revision>
  <dcterms:created xsi:type="dcterms:W3CDTF">2013-09-17T02:35:00Z</dcterms:created>
  <dcterms:modified xsi:type="dcterms:W3CDTF">2019-02-27T02:16:54Z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2052-10.1.0.7400</vt:lpwstr>
  </property>
</Properties>
</file>